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0" r:id="rId2"/>
    <p:sldId id="300" r:id="rId3"/>
    <p:sldId id="302" r:id="rId4"/>
    <p:sldId id="306" r:id="rId5"/>
    <p:sldId id="308" r:id="rId6"/>
    <p:sldId id="310" r:id="rId7"/>
    <p:sldId id="312" r:id="rId8"/>
    <p:sldId id="326" r:id="rId9"/>
    <p:sldId id="313" r:id="rId10"/>
    <p:sldId id="314" r:id="rId11"/>
    <p:sldId id="315" r:id="rId12"/>
    <p:sldId id="311" r:id="rId13"/>
    <p:sldId id="317" r:id="rId14"/>
    <p:sldId id="318" r:id="rId15"/>
    <p:sldId id="304" r:id="rId16"/>
    <p:sldId id="319" r:id="rId17"/>
    <p:sldId id="322" r:id="rId18"/>
    <p:sldId id="323" r:id="rId19"/>
    <p:sldId id="305" r:id="rId20"/>
    <p:sldId id="324" r:id="rId21"/>
    <p:sldId id="325" r:id="rId22"/>
    <p:sldId id="327" r:id="rId23"/>
    <p:sldId id="331" r:id="rId24"/>
    <p:sldId id="332" r:id="rId25"/>
    <p:sldId id="333" r:id="rId26"/>
    <p:sldId id="328" r:id="rId27"/>
    <p:sldId id="337" r:id="rId28"/>
    <p:sldId id="334" r:id="rId29"/>
    <p:sldId id="290" r:id="rId30"/>
    <p:sldId id="329" r:id="rId31"/>
    <p:sldId id="289" r:id="rId32"/>
    <p:sldId id="288" r:id="rId33"/>
    <p:sldId id="330" r:id="rId34"/>
    <p:sldId id="335" r:id="rId35"/>
    <p:sldId id="336" r:id="rId36"/>
    <p:sldId id="293" r:id="rId37"/>
    <p:sldId id="26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244"/>
    <a:srgbClr val="D5C4CA"/>
    <a:srgbClr val="F1ECE6"/>
    <a:srgbClr val="21345C"/>
    <a:srgbClr val="2A345C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0" autoAdjust="0"/>
    <p:restoredTop sz="85948" autoAdjust="0"/>
  </p:normalViewPr>
  <p:slideViewPr>
    <p:cSldViewPr snapToGrid="0">
      <p:cViewPr>
        <p:scale>
          <a:sx n="75" d="100"/>
          <a:sy n="75" d="100"/>
        </p:scale>
        <p:origin x="1382" y="-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9D7D1-A43F-4397-8DF3-DA45FBE69DC8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C8611-2BCC-4D66-BB2F-841FE55B1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0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3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0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7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37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8611-2BCC-4D66-BB2F-841FE55B105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1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1682775" y="2505670"/>
            <a:ext cx="8826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배리어 프리 호텔예약 서비스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933665" y="391791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소프트웨어 공학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C6265-C6FD-4D5E-AD15-355375E7B2F0}"/>
              </a:ext>
            </a:extLst>
          </p:cNvPr>
          <p:cNvSpPr txBox="1"/>
          <p:nvPr/>
        </p:nvSpPr>
        <p:spPr>
          <a:xfrm>
            <a:off x="4740965" y="4651514"/>
            <a:ext cx="2710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+mn-ea"/>
              </a:rPr>
              <a:t>201900724	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  <a:t>김민정</a:t>
            </a:r>
            <a:b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</a:b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+mn-ea"/>
              </a:rPr>
              <a:t>201800802	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  <a:t>김소연</a:t>
            </a:r>
            <a:b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</a:b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+mn-ea"/>
              </a:rPr>
              <a:t>201701924	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  <a:t>신세인</a:t>
            </a:r>
            <a:b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</a:b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+mn-ea"/>
              </a:rPr>
              <a:t>201702838	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  <a:t>이지은</a:t>
            </a:r>
            <a:b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</a:b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+mn-ea"/>
              </a:rPr>
              <a:t>201702803	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+mn-ea"/>
              </a:rPr>
              <a:t>이준혁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C5E86C-4159-4FAF-A270-41ADF949CD2E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931FD-9A50-410D-A1FA-A85DF0724F38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15E6E-5222-4CE3-8F0D-FCD74DE79960}"/>
              </a:ext>
            </a:extLst>
          </p:cNvPr>
          <p:cNvSpPr txBox="1"/>
          <p:nvPr/>
        </p:nvSpPr>
        <p:spPr>
          <a:xfrm>
            <a:off x="329610" y="111525"/>
            <a:ext cx="3313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MTV </a:t>
            </a:r>
            <a:r>
              <a:rPr lang="ko-KR" altLang="en-US" sz="3200" spc="-300" dirty="0" err="1">
                <a:solidFill>
                  <a:schemeClr val="bg1"/>
                </a:solidFill>
              </a:rPr>
              <a:t>아키텍쳐</a:t>
            </a:r>
            <a:r>
              <a:rPr lang="ko-KR" altLang="en-US" sz="3200" spc="-300" dirty="0">
                <a:solidFill>
                  <a:schemeClr val="bg1"/>
                </a:solidFill>
              </a:rPr>
              <a:t> 패턴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575A5-F629-46AC-8DE9-7E99201397A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B250D4-B2D6-482A-946B-31731FECE77E}"/>
              </a:ext>
            </a:extLst>
          </p:cNvPr>
          <p:cNvSpPr/>
          <p:nvPr/>
        </p:nvSpPr>
        <p:spPr>
          <a:xfrm>
            <a:off x="776708" y="2619000"/>
            <a:ext cx="1656000" cy="16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Web Client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9FF06-A544-47BF-9241-D346632C6CD7}"/>
              </a:ext>
            </a:extLst>
          </p:cNvPr>
          <p:cNvSpPr/>
          <p:nvPr/>
        </p:nvSpPr>
        <p:spPr>
          <a:xfrm>
            <a:off x="3630357" y="2169000"/>
            <a:ext cx="1440000" cy="252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View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A142C-D77E-4788-8816-F84D125DE835}"/>
              </a:ext>
            </a:extLst>
          </p:cNvPr>
          <p:cNvSpPr/>
          <p:nvPr/>
        </p:nvSpPr>
        <p:spPr>
          <a:xfrm>
            <a:off x="6265704" y="1614600"/>
            <a:ext cx="2520000" cy="12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Model</a:t>
            </a:r>
            <a:endParaRPr lang="ko-KR" altLang="en-US" sz="2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61F6FD-2D81-4E8E-9F52-E7C1EAEFE44D}"/>
              </a:ext>
            </a:extLst>
          </p:cNvPr>
          <p:cNvSpPr/>
          <p:nvPr/>
        </p:nvSpPr>
        <p:spPr>
          <a:xfrm>
            <a:off x="6265704" y="3983400"/>
            <a:ext cx="2520000" cy="12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Template</a:t>
            </a:r>
            <a:endParaRPr lang="ko-KR" altLang="en-US" sz="2000" dirty="0"/>
          </a:p>
        </p:txBody>
      </p:sp>
      <p:sp>
        <p:nvSpPr>
          <p:cNvPr id="24" name="순서도: 자기 디스크 23">
            <a:extLst>
              <a:ext uri="{FF2B5EF4-FFF2-40B4-BE49-F238E27FC236}">
                <a16:creationId xmlns:a16="http://schemas.microsoft.com/office/drawing/2014/main" id="{F835DFA9-8E26-45F2-8CAB-003C2E8E9D74}"/>
              </a:ext>
            </a:extLst>
          </p:cNvPr>
          <p:cNvSpPr/>
          <p:nvPr/>
        </p:nvSpPr>
        <p:spPr>
          <a:xfrm>
            <a:off x="9981051" y="1524600"/>
            <a:ext cx="1440000" cy="1440000"/>
          </a:xfrm>
          <a:prstGeom prst="flowChartMagneticDisk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458BC3-C76E-454F-BA87-9CFA7A7B8034}"/>
              </a:ext>
            </a:extLst>
          </p:cNvPr>
          <p:cNvCxnSpPr>
            <a:cxnSpLocks/>
          </p:cNvCxnSpPr>
          <p:nvPr/>
        </p:nvCxnSpPr>
        <p:spPr>
          <a:xfrm>
            <a:off x="2550154" y="3268871"/>
            <a:ext cx="965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F4E3A9-E463-4D73-AB39-50F74A2DC3B0}"/>
              </a:ext>
            </a:extLst>
          </p:cNvPr>
          <p:cNvCxnSpPr>
            <a:cxnSpLocks/>
          </p:cNvCxnSpPr>
          <p:nvPr/>
        </p:nvCxnSpPr>
        <p:spPr>
          <a:xfrm flipH="1">
            <a:off x="2550154" y="3629598"/>
            <a:ext cx="965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4C9849-9EC1-40E5-98D3-95987FF9FD8E}"/>
              </a:ext>
            </a:extLst>
          </p:cNvPr>
          <p:cNvCxnSpPr>
            <a:cxnSpLocks/>
          </p:cNvCxnSpPr>
          <p:nvPr/>
        </p:nvCxnSpPr>
        <p:spPr>
          <a:xfrm flipV="1">
            <a:off x="5149592" y="2204191"/>
            <a:ext cx="1035308" cy="6319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A5C13A-CA57-44C8-95C6-8E4A0C7E39F8}"/>
              </a:ext>
            </a:extLst>
          </p:cNvPr>
          <p:cNvCxnSpPr>
            <a:cxnSpLocks/>
          </p:cNvCxnSpPr>
          <p:nvPr/>
        </p:nvCxnSpPr>
        <p:spPr>
          <a:xfrm>
            <a:off x="5149592" y="4019071"/>
            <a:ext cx="1035308" cy="6319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9E54812-2CC0-4AB0-8F86-E41FBA74D0ED}"/>
              </a:ext>
            </a:extLst>
          </p:cNvPr>
          <p:cNvSpPr txBox="1"/>
          <p:nvPr/>
        </p:nvSpPr>
        <p:spPr>
          <a:xfrm>
            <a:off x="2536601" y="3752566"/>
            <a:ext cx="971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응답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(Response)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B58B45-8F70-4765-8E16-708C6DD171EB}"/>
              </a:ext>
            </a:extLst>
          </p:cNvPr>
          <p:cNvSpPr txBox="1"/>
          <p:nvPr/>
        </p:nvSpPr>
        <p:spPr>
          <a:xfrm>
            <a:off x="2597843" y="2686360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요청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(Request)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7DE92-6FCE-4D94-9D79-E4E93ACEEEAA}"/>
              </a:ext>
            </a:extLst>
          </p:cNvPr>
          <p:cNvSpPr txBox="1"/>
          <p:nvPr/>
        </p:nvSpPr>
        <p:spPr>
          <a:xfrm>
            <a:off x="5192373" y="1796977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모델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CRUD </a:t>
            </a:r>
            <a:r>
              <a:rPr lang="ko-KR" altLang="en-US" sz="1200" dirty="0">
                <a:solidFill>
                  <a:schemeClr val="bg1"/>
                </a:solidFill>
              </a:rPr>
              <a:t>작업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5C39E6-F6E3-4E04-98B2-EDFBA97537D5}"/>
              </a:ext>
            </a:extLst>
          </p:cNvPr>
          <p:cNvSpPr txBox="1"/>
          <p:nvPr/>
        </p:nvSpPr>
        <p:spPr>
          <a:xfrm>
            <a:off x="5355078" y="4781735"/>
            <a:ext cx="631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템플릿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렌더링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FA67E68-3AC5-4D52-97F0-E3E5B51AB15C}"/>
              </a:ext>
            </a:extLst>
          </p:cNvPr>
          <p:cNvCxnSpPr/>
          <p:nvPr/>
        </p:nvCxnSpPr>
        <p:spPr>
          <a:xfrm>
            <a:off x="8900620" y="2258642"/>
            <a:ext cx="965400" cy="0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DF6ACD-F1C5-4D9D-A51A-9054F9609981}"/>
              </a:ext>
            </a:extLst>
          </p:cNvPr>
          <p:cNvSpPr txBox="1"/>
          <p:nvPr/>
        </p:nvSpPr>
        <p:spPr>
          <a:xfrm>
            <a:off x="9111507" y="1889309"/>
            <a:ext cx="543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ORM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MTV - Model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506F38-D7CA-4295-983C-8A7CA0056781}"/>
              </a:ext>
            </a:extLst>
          </p:cNvPr>
          <p:cNvSpPr/>
          <p:nvPr/>
        </p:nvSpPr>
        <p:spPr>
          <a:xfrm>
            <a:off x="5333649" y="127125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05AAFFA-CA45-4BA8-9267-65857DA78E11}"/>
              </a:ext>
            </a:extLst>
          </p:cNvPr>
          <p:cNvSpPr/>
          <p:nvPr/>
        </p:nvSpPr>
        <p:spPr>
          <a:xfrm>
            <a:off x="7032587" y="3947584"/>
            <a:ext cx="1440000" cy="14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E13E564-5A9C-479A-9341-19223AE77C03}"/>
              </a:ext>
            </a:extLst>
          </p:cNvPr>
          <p:cNvSpPr/>
          <p:nvPr/>
        </p:nvSpPr>
        <p:spPr>
          <a:xfrm>
            <a:off x="3681068" y="2231781"/>
            <a:ext cx="1440000" cy="14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CB9B7-B0C7-4080-ABEB-18D35BAE8C2A}"/>
              </a:ext>
            </a:extLst>
          </p:cNvPr>
          <p:cNvSpPr txBox="1"/>
          <p:nvPr/>
        </p:nvSpPr>
        <p:spPr>
          <a:xfrm>
            <a:off x="6927024" y="4467529"/>
            <a:ext cx="165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+mj-lt"/>
              </a:rPr>
              <a:t>Payment</a:t>
            </a:r>
            <a:endParaRPr lang="ko-KR" alt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AE361D-0084-477A-ABCB-B0E1194C754C}"/>
              </a:ext>
            </a:extLst>
          </p:cNvPr>
          <p:cNvSpPr txBox="1"/>
          <p:nvPr/>
        </p:nvSpPr>
        <p:spPr>
          <a:xfrm>
            <a:off x="5685526" y="1791203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User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5EB23-D548-4B79-9A58-CB41B21601F6}"/>
              </a:ext>
            </a:extLst>
          </p:cNvPr>
          <p:cNvSpPr txBox="1"/>
          <p:nvPr/>
        </p:nvSpPr>
        <p:spPr>
          <a:xfrm>
            <a:off x="3987332" y="2751726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Hotel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BC1EF5-EBED-4AC4-B387-8C489328EA39}"/>
              </a:ext>
            </a:extLst>
          </p:cNvPr>
          <p:cNvSpPr txBox="1"/>
          <p:nvPr/>
        </p:nvSpPr>
        <p:spPr>
          <a:xfrm>
            <a:off x="6589925" y="1212738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회원관리 테이블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418CE-0E1F-4914-ACA7-F51C2E1D06C8}"/>
              </a:ext>
            </a:extLst>
          </p:cNvPr>
          <p:cNvGrpSpPr/>
          <p:nvPr/>
        </p:nvGrpSpPr>
        <p:grpSpPr>
          <a:xfrm rot="5400000">
            <a:off x="4924445" y="2853102"/>
            <a:ext cx="2258409" cy="1957875"/>
            <a:chOff x="1311578" y="2292215"/>
            <a:chExt cx="2258409" cy="195787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B1A0E30-E417-4029-833B-8A9F5D048EA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578" y="3271153"/>
              <a:ext cx="2258409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3C4A1F-CEF3-4BDA-8187-818E71311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5040" y="2292215"/>
              <a:ext cx="1275478" cy="19578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3645B83-4A34-4D59-BF6D-C7B659F4EE06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7" y="2292215"/>
              <a:ext cx="1279471" cy="19578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1B4BA02B-AA5E-4592-B2F9-6A95B061F133}"/>
              </a:ext>
            </a:extLst>
          </p:cNvPr>
          <p:cNvSpPr/>
          <p:nvPr/>
        </p:nvSpPr>
        <p:spPr>
          <a:xfrm>
            <a:off x="3694735" y="3947584"/>
            <a:ext cx="1440000" cy="144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92BB74-B052-4A35-A2E6-DF7D105B024C}"/>
              </a:ext>
            </a:extLst>
          </p:cNvPr>
          <p:cNvSpPr txBox="1"/>
          <p:nvPr/>
        </p:nvSpPr>
        <p:spPr>
          <a:xfrm>
            <a:off x="3969742" y="446752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Room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C9367E0-40F0-4DF7-9A9D-4127320E9D7F}"/>
              </a:ext>
            </a:extLst>
          </p:cNvPr>
          <p:cNvSpPr/>
          <p:nvPr/>
        </p:nvSpPr>
        <p:spPr>
          <a:xfrm>
            <a:off x="7032587" y="2231781"/>
            <a:ext cx="1440000" cy="14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B8ED25-C3B0-48A3-9060-D3F6260EDE78}"/>
              </a:ext>
            </a:extLst>
          </p:cNvPr>
          <p:cNvSpPr txBox="1"/>
          <p:nvPr/>
        </p:nvSpPr>
        <p:spPr>
          <a:xfrm>
            <a:off x="7227444" y="2751726"/>
            <a:ext cx="1050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Review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4461C35-F65B-4045-BFC3-EA083F872EEC}"/>
              </a:ext>
            </a:extLst>
          </p:cNvPr>
          <p:cNvSpPr/>
          <p:nvPr/>
        </p:nvSpPr>
        <p:spPr>
          <a:xfrm>
            <a:off x="5333649" y="4952821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700482-C1B4-4F22-AA1B-BE6ADA5D1BA0}"/>
              </a:ext>
            </a:extLst>
          </p:cNvPr>
          <p:cNvSpPr txBox="1"/>
          <p:nvPr/>
        </p:nvSpPr>
        <p:spPr>
          <a:xfrm>
            <a:off x="5253592" y="547276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Reservation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104192-7C1B-4F6C-BF0B-3A3C612BA67E}"/>
              </a:ext>
            </a:extLst>
          </p:cNvPr>
          <p:cNvSpPr txBox="1"/>
          <p:nvPr/>
        </p:nvSpPr>
        <p:spPr>
          <a:xfrm>
            <a:off x="1125795" y="2751726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호텔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 테이블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3443E5-55DA-47E1-A51B-9B0166097940}"/>
              </a:ext>
            </a:extLst>
          </p:cNvPr>
          <p:cNvSpPr txBox="1"/>
          <p:nvPr/>
        </p:nvSpPr>
        <p:spPr>
          <a:xfrm>
            <a:off x="8578149" y="2751726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리뷰관리 테이블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A892DF-D6F8-43DD-9119-4F4918CB6C5C}"/>
              </a:ext>
            </a:extLst>
          </p:cNvPr>
          <p:cNvSpPr txBox="1"/>
          <p:nvPr/>
        </p:nvSpPr>
        <p:spPr>
          <a:xfrm>
            <a:off x="8578150" y="4467529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결제관리 테이블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099FFD-C787-4A4C-ADF4-B3704EFF128D}"/>
              </a:ext>
            </a:extLst>
          </p:cNvPr>
          <p:cNvSpPr txBox="1"/>
          <p:nvPr/>
        </p:nvSpPr>
        <p:spPr>
          <a:xfrm>
            <a:off x="6589924" y="6052628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예약관리 테이블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DADC2F-2DB3-412C-8059-80081B37EEED}"/>
              </a:ext>
            </a:extLst>
          </p:cNvPr>
          <p:cNvSpPr txBox="1"/>
          <p:nvPr/>
        </p:nvSpPr>
        <p:spPr>
          <a:xfrm>
            <a:off x="1125795" y="4467529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객실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 테이블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02BFDD63-8D91-4F96-8D38-B8B9A08D86D3}"/>
              </a:ext>
            </a:extLst>
          </p:cNvPr>
          <p:cNvSpPr/>
          <p:nvPr/>
        </p:nvSpPr>
        <p:spPr>
          <a:xfrm>
            <a:off x="5553895" y="3360500"/>
            <a:ext cx="989224" cy="943077"/>
          </a:xfrm>
          <a:prstGeom prst="can">
            <a:avLst/>
          </a:prstGeom>
          <a:solidFill>
            <a:schemeClr val="bg1"/>
          </a:solidFill>
          <a:ln w="28575">
            <a:solidFill>
              <a:srgbClr val="1C2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DB</a:t>
            </a:r>
            <a:endParaRPr lang="ko-KR" altLang="en-US" dirty="0">
              <a:solidFill>
                <a:schemeClr val="accent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2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887484" y="2886311"/>
            <a:ext cx="33078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Register(): </a:t>
            </a:r>
            <a:r>
              <a:rPr lang="ko-KR" altLang="en-US" sz="1400" dirty="0"/>
              <a:t>회원가입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en-US" altLang="ko-KR" sz="1400" dirty="0"/>
              <a:t>Login(): </a:t>
            </a:r>
            <a:r>
              <a:rPr lang="ko-KR" altLang="en-US" sz="1400" dirty="0"/>
              <a:t>로그인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en-US" altLang="ko-KR" sz="1400" dirty="0"/>
              <a:t>Logout(): </a:t>
            </a:r>
            <a:r>
              <a:rPr lang="ko-KR" altLang="en-US" sz="1400" dirty="0"/>
              <a:t>로그아웃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en-US" altLang="ko-KR" sz="1400" dirty="0" err="1"/>
              <a:t>UserInfo</a:t>
            </a:r>
            <a:r>
              <a:rPr lang="en-US" altLang="ko-KR" sz="1400" dirty="0"/>
              <a:t>():</a:t>
            </a:r>
            <a:r>
              <a:rPr lang="ko-KR" altLang="en-US" sz="1400" dirty="0"/>
              <a:t> 개인정보 조회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en-US" altLang="ko-KR" sz="1400" dirty="0" err="1"/>
              <a:t>UpdateUser</a:t>
            </a:r>
            <a:r>
              <a:rPr lang="en-US" altLang="ko-KR" sz="1400" dirty="0"/>
              <a:t>(): </a:t>
            </a:r>
            <a:r>
              <a:rPr lang="ko-KR" altLang="en-US" sz="1400" dirty="0"/>
              <a:t>개인정보 수정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Withdrawal(): </a:t>
            </a:r>
            <a:r>
              <a:rPr lang="ko-KR" altLang="en-US" sz="1400" dirty="0"/>
              <a:t>회원 탈퇴</a:t>
            </a:r>
            <a:endParaRPr lang="en-US" altLang="ko-KR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9CE4ED-04F7-4E0C-9947-392C107C9D95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46876B-9648-4017-9A03-9EE7A560637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6DA42-0FA8-4F8B-B21F-FD8BFE44D070}"/>
              </a:ext>
            </a:extLst>
          </p:cNvPr>
          <p:cNvSpPr txBox="1"/>
          <p:nvPr/>
        </p:nvSpPr>
        <p:spPr>
          <a:xfrm>
            <a:off x="329610" y="111525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MTV - View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FB74FF-37B4-44A7-8E33-82C1C04803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34397-9436-4010-8C28-4BB773D62A05}"/>
              </a:ext>
            </a:extLst>
          </p:cNvPr>
          <p:cNvSpPr txBox="1"/>
          <p:nvPr/>
        </p:nvSpPr>
        <p:spPr>
          <a:xfrm>
            <a:off x="2065331" y="197043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A8338-5939-4BB2-9BDF-F164C037D1CC}"/>
              </a:ext>
            </a:extLst>
          </p:cNvPr>
          <p:cNvSpPr txBox="1"/>
          <p:nvPr/>
        </p:nvSpPr>
        <p:spPr>
          <a:xfrm>
            <a:off x="5682265" y="1970430"/>
            <a:ext cx="82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Hotel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38A28-D443-49FA-8C5D-B9FF1D20DDFD}"/>
              </a:ext>
            </a:extLst>
          </p:cNvPr>
          <p:cNvSpPr txBox="1"/>
          <p:nvPr/>
        </p:nvSpPr>
        <p:spPr>
          <a:xfrm>
            <a:off x="9319237" y="19704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Room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4C46F-4CFE-4511-9ED9-D9BFEE756485}"/>
              </a:ext>
            </a:extLst>
          </p:cNvPr>
          <p:cNvSpPr txBox="1"/>
          <p:nvPr/>
        </p:nvSpPr>
        <p:spPr>
          <a:xfrm>
            <a:off x="4544591" y="2966164"/>
            <a:ext cx="330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MakeHotel</a:t>
            </a:r>
            <a:r>
              <a:rPr lang="en-US" altLang="ko-KR" sz="1400" dirty="0"/>
              <a:t>(): </a:t>
            </a:r>
            <a:r>
              <a:rPr lang="ko-KR" altLang="en-US" sz="1400" dirty="0"/>
              <a:t>호텔상품 등록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UpdateHotel</a:t>
            </a:r>
            <a:r>
              <a:rPr lang="en-US" altLang="ko-KR" sz="1400" dirty="0"/>
              <a:t>(): </a:t>
            </a:r>
            <a:r>
              <a:rPr lang="ko-KR" altLang="en-US" sz="1400" dirty="0"/>
              <a:t>호텔상품 수정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DeleteHotel</a:t>
            </a:r>
            <a:r>
              <a:rPr lang="en-US" altLang="ko-KR" sz="1400" dirty="0"/>
              <a:t>(): </a:t>
            </a:r>
            <a:r>
              <a:rPr lang="ko-KR" altLang="en-US" sz="1400" dirty="0"/>
              <a:t>호텔상품 삭제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SearchHotel</a:t>
            </a:r>
            <a:r>
              <a:rPr lang="en-US" altLang="ko-KR" sz="1400" dirty="0"/>
              <a:t>(): </a:t>
            </a:r>
            <a:r>
              <a:rPr lang="ko-KR" altLang="en-US" sz="1400" dirty="0"/>
              <a:t>호텔상품 검색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ViewHotel</a:t>
            </a:r>
            <a:r>
              <a:rPr lang="en-US" altLang="ko-KR" sz="1400" dirty="0"/>
              <a:t>(): </a:t>
            </a:r>
            <a:r>
              <a:rPr lang="ko-KR" altLang="en-US" sz="1400" dirty="0"/>
              <a:t>호텔상품 조회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05899-4086-420E-A9A3-DFDCAABD2EC7}"/>
              </a:ext>
            </a:extLst>
          </p:cNvPr>
          <p:cNvSpPr txBox="1"/>
          <p:nvPr/>
        </p:nvSpPr>
        <p:spPr>
          <a:xfrm>
            <a:off x="8201698" y="2966164"/>
            <a:ext cx="3307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MakeRoom</a:t>
            </a:r>
            <a:r>
              <a:rPr lang="en-US" altLang="ko-KR" sz="1400" dirty="0"/>
              <a:t>(): </a:t>
            </a:r>
            <a:r>
              <a:rPr lang="ko-KR" altLang="en-US" sz="1400" dirty="0"/>
              <a:t>객실상품 등록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UpdateRoom</a:t>
            </a:r>
            <a:r>
              <a:rPr lang="en-US" altLang="ko-KR" sz="1400" dirty="0"/>
              <a:t>(): </a:t>
            </a:r>
            <a:r>
              <a:rPr lang="ko-KR" altLang="en-US" sz="1400" dirty="0"/>
              <a:t>객실상품 수정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DeleteRoom</a:t>
            </a:r>
            <a:r>
              <a:rPr lang="en-US" altLang="ko-KR" sz="1400" dirty="0"/>
              <a:t>(): </a:t>
            </a:r>
            <a:r>
              <a:rPr lang="ko-KR" altLang="en-US" sz="1400" dirty="0"/>
              <a:t>객실상품 삭제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SearchRoom</a:t>
            </a:r>
            <a:r>
              <a:rPr lang="en-US" altLang="ko-KR" sz="1400" dirty="0"/>
              <a:t>(): </a:t>
            </a:r>
            <a:r>
              <a:rPr lang="ko-KR" altLang="en-US" sz="1400" dirty="0"/>
              <a:t>객실상품 검색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323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876362" y="2968982"/>
            <a:ext cx="3307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MakeReservation</a:t>
            </a:r>
            <a:r>
              <a:rPr lang="en-US" altLang="ko-KR" sz="1400" dirty="0"/>
              <a:t>(): </a:t>
            </a:r>
            <a:r>
              <a:rPr lang="ko-KR" altLang="en-US" sz="1400" dirty="0"/>
              <a:t>상품 예약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UpdateReservation</a:t>
            </a:r>
            <a:r>
              <a:rPr lang="en-US" altLang="ko-KR" sz="1400" dirty="0"/>
              <a:t>(): </a:t>
            </a:r>
            <a:r>
              <a:rPr lang="ko-KR" altLang="en-US" sz="1400" dirty="0"/>
              <a:t>예약 수정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DeleteReservation</a:t>
            </a:r>
            <a:r>
              <a:rPr lang="en-US" altLang="ko-KR" sz="1400" dirty="0"/>
              <a:t>(): </a:t>
            </a:r>
            <a:r>
              <a:rPr lang="ko-KR" altLang="en-US" sz="1400" dirty="0"/>
              <a:t>예약 삭제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ViewReservation</a:t>
            </a:r>
            <a:r>
              <a:rPr lang="en-US" altLang="ko-KR" sz="1400" dirty="0"/>
              <a:t>(): </a:t>
            </a:r>
            <a:r>
              <a:rPr lang="ko-KR" altLang="en-US" sz="1400" dirty="0"/>
              <a:t>예약 조회</a:t>
            </a:r>
            <a:endParaRPr lang="en-US" altLang="ko-KR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9CE4ED-04F7-4E0C-9947-392C107C9D95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46876B-9648-4017-9A03-9EE7A560637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6DA42-0FA8-4F8B-B21F-FD8BFE44D070}"/>
              </a:ext>
            </a:extLst>
          </p:cNvPr>
          <p:cNvSpPr txBox="1"/>
          <p:nvPr/>
        </p:nvSpPr>
        <p:spPr>
          <a:xfrm>
            <a:off x="329610" y="111525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MTV - View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FB74FF-37B4-44A7-8E33-82C1C04803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34397-9436-4010-8C28-4BB773D62A05}"/>
              </a:ext>
            </a:extLst>
          </p:cNvPr>
          <p:cNvSpPr txBox="1"/>
          <p:nvPr/>
        </p:nvSpPr>
        <p:spPr>
          <a:xfrm>
            <a:off x="1627713" y="1970430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Reservation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A8338-5939-4BB2-9BDF-F164C037D1CC}"/>
              </a:ext>
            </a:extLst>
          </p:cNvPr>
          <p:cNvSpPr txBox="1"/>
          <p:nvPr/>
        </p:nvSpPr>
        <p:spPr>
          <a:xfrm>
            <a:off x="5570858" y="1970430"/>
            <a:ext cx="1050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Review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38A28-D443-49FA-8C5D-B9FF1D20DDFD}"/>
              </a:ext>
            </a:extLst>
          </p:cNvPr>
          <p:cNvSpPr txBox="1"/>
          <p:nvPr/>
        </p:nvSpPr>
        <p:spPr>
          <a:xfrm>
            <a:off x="9144512" y="1970430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Payment</a:t>
            </a:r>
            <a:endParaRPr lang="ko-KR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4C46F-4CFE-4511-9ED9-D9BFEE756485}"/>
              </a:ext>
            </a:extLst>
          </p:cNvPr>
          <p:cNvSpPr txBox="1"/>
          <p:nvPr/>
        </p:nvSpPr>
        <p:spPr>
          <a:xfrm>
            <a:off x="4544591" y="2968982"/>
            <a:ext cx="3307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WriteReview</a:t>
            </a:r>
            <a:r>
              <a:rPr lang="en-US" altLang="ko-KR" sz="1400" dirty="0"/>
              <a:t>(): </a:t>
            </a:r>
            <a:r>
              <a:rPr lang="ko-KR" altLang="en-US" sz="1400" dirty="0"/>
              <a:t>리뷰 작성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UpdateReview</a:t>
            </a:r>
            <a:r>
              <a:rPr lang="en-US" altLang="ko-KR" sz="1400" dirty="0"/>
              <a:t>(): </a:t>
            </a:r>
            <a:r>
              <a:rPr lang="ko-KR" altLang="en-US" sz="1400" dirty="0"/>
              <a:t>리뷰 수정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DeleteReview</a:t>
            </a:r>
            <a:r>
              <a:rPr lang="en-US" altLang="ko-KR" sz="1400" dirty="0"/>
              <a:t>(): </a:t>
            </a:r>
            <a:r>
              <a:rPr lang="ko-KR" altLang="en-US" sz="1400" dirty="0"/>
              <a:t>리뷰 삭제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GetReview</a:t>
            </a:r>
            <a:r>
              <a:rPr lang="en-US" altLang="ko-KR" sz="1400" dirty="0"/>
              <a:t>(): </a:t>
            </a:r>
            <a:r>
              <a:rPr lang="ko-KR" altLang="en-US" sz="1400" dirty="0"/>
              <a:t>리뷰 조회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05899-4086-420E-A9A3-DFDCAABD2EC7}"/>
              </a:ext>
            </a:extLst>
          </p:cNvPr>
          <p:cNvSpPr txBox="1"/>
          <p:nvPr/>
        </p:nvSpPr>
        <p:spPr>
          <a:xfrm>
            <a:off x="8212820" y="2955557"/>
            <a:ext cx="3307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/>
              <a:t>ConfirmPayment</a:t>
            </a:r>
            <a:r>
              <a:rPr lang="en-US" altLang="ko-KR" sz="1400" dirty="0"/>
              <a:t>(): </a:t>
            </a:r>
            <a:r>
              <a:rPr lang="ko-KR" altLang="en-US" sz="1400" dirty="0"/>
              <a:t>결제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 err="1"/>
              <a:t>ViewPayment</a:t>
            </a:r>
            <a:r>
              <a:rPr lang="en-US" altLang="ko-KR" sz="1400" dirty="0"/>
              <a:t>(): </a:t>
            </a:r>
            <a:r>
              <a:rPr lang="ko-KR" altLang="en-US" sz="1400" dirty="0"/>
              <a:t>결제 조회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141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Data-Flow Model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9AC4F3F-09B3-43D5-BC1F-5D4A02A0E3DA}"/>
              </a:ext>
            </a:extLst>
          </p:cNvPr>
          <p:cNvSpPr/>
          <p:nvPr/>
        </p:nvSpPr>
        <p:spPr>
          <a:xfrm>
            <a:off x="1215031" y="3609302"/>
            <a:ext cx="162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상품 결제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1648EF-16C1-4005-A37E-37A659FB8148}"/>
              </a:ext>
            </a:extLst>
          </p:cNvPr>
          <p:cNvSpPr/>
          <p:nvPr/>
        </p:nvSpPr>
        <p:spPr>
          <a:xfrm>
            <a:off x="3944584" y="3609302"/>
            <a:ext cx="162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상품 신청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956825-4896-4935-AFE2-DC82272E61A7}"/>
              </a:ext>
            </a:extLst>
          </p:cNvPr>
          <p:cNvSpPr/>
          <p:nvPr/>
        </p:nvSpPr>
        <p:spPr>
          <a:xfrm>
            <a:off x="6674137" y="3609302"/>
            <a:ext cx="162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예약 조회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9753C3-1EE2-46C7-AA67-6CEEF5641F34}"/>
              </a:ext>
            </a:extLst>
          </p:cNvPr>
          <p:cNvSpPr/>
          <p:nvPr/>
        </p:nvSpPr>
        <p:spPr>
          <a:xfrm>
            <a:off x="3944584" y="1308450"/>
            <a:ext cx="162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상품 등록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B223113-7FA3-430E-BEAF-E58203A0EA78}"/>
              </a:ext>
            </a:extLst>
          </p:cNvPr>
          <p:cNvSpPr/>
          <p:nvPr/>
        </p:nvSpPr>
        <p:spPr>
          <a:xfrm>
            <a:off x="3944584" y="5318918"/>
            <a:ext cx="162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리뷰 등록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CA164F-B9EE-4593-B44D-6181AFE75A51}"/>
              </a:ext>
            </a:extLst>
          </p:cNvPr>
          <p:cNvSpPr/>
          <p:nvPr/>
        </p:nvSpPr>
        <p:spPr>
          <a:xfrm>
            <a:off x="9253456" y="1919336"/>
            <a:ext cx="1620000" cy="1080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User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EB1606-E3EF-430C-8A3E-52CD9C54EC53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4754584" y="4689302"/>
            <a:ext cx="0" cy="629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5ECCD3-C859-42FA-A103-E9A6FCBFF6B1}"/>
              </a:ext>
            </a:extLst>
          </p:cNvPr>
          <p:cNvCxnSpPr>
            <a:stCxn id="8" idx="2"/>
            <a:endCxn id="2" idx="6"/>
          </p:cNvCxnSpPr>
          <p:nvPr/>
        </p:nvCxnSpPr>
        <p:spPr>
          <a:xfrm flipH="1">
            <a:off x="2835031" y="4149302"/>
            <a:ext cx="11095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ED4ACA-E0EF-40FD-8234-CB5AA6D52947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564584" y="4149302"/>
            <a:ext cx="11095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E36A3EE-58E9-469A-AA08-4A59E1743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31668"/>
              </p:ext>
            </p:extLst>
          </p:nvPr>
        </p:nvGraphicFramePr>
        <p:xfrm>
          <a:off x="5724304" y="2744428"/>
          <a:ext cx="790112" cy="470516"/>
        </p:xfrm>
        <a:graphic>
          <a:graphicData uri="http://schemas.openxmlformats.org/drawingml/2006/table">
            <a:tbl>
              <a:tblPr/>
              <a:tblGrid>
                <a:gridCol w="790112">
                  <a:extLst>
                    <a:ext uri="{9D8B030D-6E8A-4147-A177-3AD203B41FA5}">
                      <a16:colId xmlns:a16="http://schemas.microsoft.com/office/drawing/2014/main" val="1219109228"/>
                    </a:ext>
                  </a:extLst>
                </a:gridCol>
              </a:tblGrid>
              <a:tr h="470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3551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19621BE-2729-490C-B07B-D5D268B36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87679"/>
              </p:ext>
            </p:extLst>
          </p:nvPr>
        </p:nvGraphicFramePr>
        <p:xfrm>
          <a:off x="7089081" y="5623660"/>
          <a:ext cx="790112" cy="470516"/>
        </p:xfrm>
        <a:graphic>
          <a:graphicData uri="http://schemas.openxmlformats.org/drawingml/2006/table">
            <a:tbl>
              <a:tblPr/>
              <a:tblGrid>
                <a:gridCol w="790112">
                  <a:extLst>
                    <a:ext uri="{9D8B030D-6E8A-4147-A177-3AD203B41FA5}">
                      <a16:colId xmlns:a16="http://schemas.microsoft.com/office/drawing/2014/main" val="1219109228"/>
                    </a:ext>
                  </a:extLst>
                </a:gridCol>
              </a:tblGrid>
              <a:tr h="470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3551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0E07F00-4569-4644-87CF-08D7C5874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28580"/>
              </p:ext>
            </p:extLst>
          </p:nvPr>
        </p:nvGraphicFramePr>
        <p:xfrm>
          <a:off x="9668400" y="3914044"/>
          <a:ext cx="790112" cy="470516"/>
        </p:xfrm>
        <a:graphic>
          <a:graphicData uri="http://schemas.openxmlformats.org/drawingml/2006/table">
            <a:tbl>
              <a:tblPr/>
              <a:tblGrid>
                <a:gridCol w="790112">
                  <a:extLst>
                    <a:ext uri="{9D8B030D-6E8A-4147-A177-3AD203B41FA5}">
                      <a16:colId xmlns:a16="http://schemas.microsoft.com/office/drawing/2014/main" val="1219109228"/>
                    </a:ext>
                  </a:extLst>
                </a:gridCol>
              </a:tblGrid>
              <a:tr h="470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예약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3551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4117E89-7EC3-4DD8-9500-DFC40AD24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730291"/>
              </p:ext>
            </p:extLst>
          </p:nvPr>
        </p:nvGraphicFramePr>
        <p:xfrm>
          <a:off x="1627180" y="2509170"/>
          <a:ext cx="790112" cy="470516"/>
        </p:xfrm>
        <a:graphic>
          <a:graphicData uri="http://schemas.openxmlformats.org/drawingml/2006/table">
            <a:tbl>
              <a:tblPr/>
              <a:tblGrid>
                <a:gridCol w="790112">
                  <a:extLst>
                    <a:ext uri="{9D8B030D-6E8A-4147-A177-3AD203B41FA5}">
                      <a16:colId xmlns:a16="http://schemas.microsoft.com/office/drawing/2014/main" val="1219109228"/>
                    </a:ext>
                  </a:extLst>
                </a:gridCol>
              </a:tblGrid>
              <a:tr h="470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35510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12074B-490C-4642-9D59-E6743CC2310D}"/>
              </a:ext>
            </a:extLst>
          </p:cNvPr>
          <p:cNvCxnSpPr>
            <a:stCxn id="2" idx="0"/>
            <a:endCxn id="27" idx="2"/>
          </p:cNvCxnSpPr>
          <p:nvPr/>
        </p:nvCxnSpPr>
        <p:spPr>
          <a:xfrm flipH="1" flipV="1">
            <a:off x="2022236" y="2979686"/>
            <a:ext cx="2795" cy="629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3BF8363-63E2-4FCB-9A9A-6D2060272195}"/>
              </a:ext>
            </a:extLst>
          </p:cNvPr>
          <p:cNvCxnSpPr>
            <a:stCxn id="3" idx="2"/>
            <a:endCxn id="26" idx="0"/>
          </p:cNvCxnSpPr>
          <p:nvPr/>
        </p:nvCxnSpPr>
        <p:spPr>
          <a:xfrm>
            <a:off x="10063456" y="2999336"/>
            <a:ext cx="0" cy="914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8EF82B-3AC2-4C13-8499-3B51349C4740}"/>
              </a:ext>
            </a:extLst>
          </p:cNvPr>
          <p:cNvCxnSpPr>
            <a:stCxn id="10" idx="6"/>
            <a:endCxn id="26" idx="1"/>
          </p:cNvCxnSpPr>
          <p:nvPr/>
        </p:nvCxnSpPr>
        <p:spPr>
          <a:xfrm>
            <a:off x="8294137" y="4149302"/>
            <a:ext cx="13742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7842C59-AAFC-49D6-8872-A8B3E62BDB8A}"/>
              </a:ext>
            </a:extLst>
          </p:cNvPr>
          <p:cNvCxnSpPr>
            <a:stCxn id="11" idx="6"/>
            <a:endCxn id="24" idx="0"/>
          </p:cNvCxnSpPr>
          <p:nvPr/>
        </p:nvCxnSpPr>
        <p:spPr>
          <a:xfrm>
            <a:off x="5564584" y="1848450"/>
            <a:ext cx="554776" cy="89597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BD69E8D-C6B2-4001-AC9C-D06E406198C3}"/>
              </a:ext>
            </a:extLst>
          </p:cNvPr>
          <p:cNvCxnSpPr>
            <a:stCxn id="8" idx="0"/>
            <a:endCxn id="24" idx="1"/>
          </p:cNvCxnSpPr>
          <p:nvPr/>
        </p:nvCxnSpPr>
        <p:spPr>
          <a:xfrm rot="5400000" flipH="1" flipV="1">
            <a:off x="4924636" y="2809634"/>
            <a:ext cx="629616" cy="9697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0622D49-A280-464F-8101-2B304DBCB9ED}"/>
              </a:ext>
            </a:extLst>
          </p:cNvPr>
          <p:cNvCxnSpPr>
            <a:cxnSpLocks/>
            <a:stCxn id="27" idx="0"/>
            <a:endCxn id="3" idx="0"/>
          </p:cNvCxnSpPr>
          <p:nvPr/>
        </p:nvCxnSpPr>
        <p:spPr>
          <a:xfrm rot="5400000" flipH="1" flipV="1">
            <a:off x="5747929" y="-1806357"/>
            <a:ext cx="589834" cy="8041220"/>
          </a:xfrm>
          <a:prstGeom prst="bentConnector3">
            <a:avLst>
              <a:gd name="adj1" fmla="val 2494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57C5838-B12A-48FC-9245-D4DD3D33A883}"/>
              </a:ext>
            </a:extLst>
          </p:cNvPr>
          <p:cNvCxnSpPr>
            <a:stCxn id="3" idx="3"/>
            <a:endCxn id="25" idx="3"/>
          </p:cNvCxnSpPr>
          <p:nvPr/>
        </p:nvCxnSpPr>
        <p:spPr>
          <a:xfrm flipH="1">
            <a:off x="7879193" y="2459336"/>
            <a:ext cx="2994263" cy="3399582"/>
          </a:xfrm>
          <a:prstGeom prst="bentConnector3">
            <a:avLst>
              <a:gd name="adj1" fmla="val -1587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0E2EC36-C859-4635-872B-E69EB8C88780}"/>
              </a:ext>
            </a:extLst>
          </p:cNvPr>
          <p:cNvCxnSpPr>
            <a:stCxn id="12" idx="6"/>
            <a:endCxn id="25" idx="1"/>
          </p:cNvCxnSpPr>
          <p:nvPr/>
        </p:nvCxnSpPr>
        <p:spPr>
          <a:xfrm>
            <a:off x="5564584" y="5858918"/>
            <a:ext cx="15244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C9AD20-768D-4C98-920B-8CBBAFAD4904}"/>
              </a:ext>
            </a:extLst>
          </p:cNvPr>
          <p:cNvSpPr txBox="1"/>
          <p:nvPr/>
        </p:nvSpPr>
        <p:spPr>
          <a:xfrm>
            <a:off x="2089097" y="2151559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회원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EF037A-B33D-4081-BD69-35F8E368F07E}"/>
              </a:ext>
            </a:extLst>
          </p:cNvPr>
          <p:cNvSpPr txBox="1"/>
          <p:nvPr/>
        </p:nvSpPr>
        <p:spPr>
          <a:xfrm>
            <a:off x="5571378" y="1454092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호스트가 상품 등록</a:t>
            </a:r>
            <a:endParaRPr lang="en-US" altLang="ko-KR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6B3E95-4EA6-4BAA-9409-1DC1ADC263AE}"/>
              </a:ext>
            </a:extLst>
          </p:cNvPr>
          <p:cNvSpPr txBox="1"/>
          <p:nvPr/>
        </p:nvSpPr>
        <p:spPr>
          <a:xfrm>
            <a:off x="2923173" y="3760155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상품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903470-C6D3-4B94-A4B6-7A27903E9F1E}"/>
              </a:ext>
            </a:extLst>
          </p:cNvPr>
          <p:cNvSpPr txBox="1"/>
          <p:nvPr/>
        </p:nvSpPr>
        <p:spPr>
          <a:xfrm>
            <a:off x="5652725" y="3754944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상품 정보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91E51F-91F5-4CD3-B2EE-428C305F6193}"/>
              </a:ext>
            </a:extLst>
          </p:cNvPr>
          <p:cNvSpPr txBox="1"/>
          <p:nvPr/>
        </p:nvSpPr>
        <p:spPr>
          <a:xfrm>
            <a:off x="9014655" y="3301525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회원 정보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4F4C34-93B8-407C-98EC-AA4E8F4F5FDD}"/>
              </a:ext>
            </a:extLst>
          </p:cNvPr>
          <p:cNvSpPr txBox="1"/>
          <p:nvPr/>
        </p:nvSpPr>
        <p:spPr>
          <a:xfrm>
            <a:off x="4826731" y="4851405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상품 정보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A03887-5EEA-4E4D-9782-E3CA557B6AB8}"/>
              </a:ext>
            </a:extLst>
          </p:cNvPr>
          <p:cNvSpPr txBox="1"/>
          <p:nvPr/>
        </p:nvSpPr>
        <p:spPr>
          <a:xfrm>
            <a:off x="7976421" y="546977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회원 정보</a:t>
            </a:r>
          </a:p>
        </p:txBody>
      </p:sp>
    </p:spTree>
    <p:extLst>
      <p:ext uri="{BB962C8B-B14F-4D97-AF65-F5344CB8AC3E}">
        <p14:creationId xmlns:p14="http://schemas.microsoft.com/office/powerpoint/2010/main" val="30028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8955" y="2147777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3,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Entire Model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A28521-C025-4B63-8812-526548BF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Actors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584462D-D1AA-4646-A16C-37BE2E5E4952}"/>
              </a:ext>
            </a:extLst>
          </p:cNvPr>
          <p:cNvGrpSpPr/>
          <p:nvPr/>
        </p:nvGrpSpPr>
        <p:grpSpPr>
          <a:xfrm>
            <a:off x="3168294" y="1899686"/>
            <a:ext cx="5855412" cy="3600000"/>
            <a:chOff x="3141134" y="1907446"/>
            <a:chExt cx="5855412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1C7FE2-5A76-4C1A-8F4E-BBD5A32DB97A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9B8532-74A5-4C9C-9F0F-AFCC184D8496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EEC6B-00C5-469F-ADFB-897F6D7C104A}"/>
              </a:ext>
            </a:extLst>
          </p:cNvPr>
          <p:cNvSpPr txBox="1"/>
          <p:nvPr/>
        </p:nvSpPr>
        <p:spPr>
          <a:xfrm>
            <a:off x="4193557" y="3438076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고객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D0FD71-420D-49EE-BA47-616C20C4DAEF}"/>
              </a:ext>
            </a:extLst>
          </p:cNvPr>
          <p:cNvSpPr txBox="1"/>
          <p:nvPr/>
        </p:nvSpPr>
        <p:spPr>
          <a:xfrm>
            <a:off x="7118074" y="3438076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호스트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53920-5C8C-4827-809C-805444CD6BDD}"/>
              </a:ext>
            </a:extLst>
          </p:cNvPr>
          <p:cNvSpPr txBox="1"/>
          <p:nvPr/>
        </p:nvSpPr>
        <p:spPr>
          <a:xfrm>
            <a:off x="359368" y="351502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서비스를 </a:t>
            </a:r>
            <a:r>
              <a:rPr lang="en-US" altLang="ko-KR" dirty="0"/>
              <a:t>“</a:t>
            </a:r>
            <a:r>
              <a:rPr lang="ko-KR" altLang="en-US" dirty="0"/>
              <a:t>이용</a:t>
            </a:r>
            <a:r>
              <a:rPr lang="en-US" altLang="ko-KR" dirty="0"/>
              <a:t>”</a:t>
            </a:r>
            <a:r>
              <a:rPr lang="ko-KR" altLang="en-US" dirty="0"/>
              <a:t>하는 사람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3881C-18C0-447B-9A31-BA92A0D857C2}"/>
              </a:ext>
            </a:extLst>
          </p:cNvPr>
          <p:cNvSpPr txBox="1"/>
          <p:nvPr/>
        </p:nvSpPr>
        <p:spPr>
          <a:xfrm>
            <a:off x="9023706" y="3518649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서비스를 </a:t>
            </a:r>
            <a:r>
              <a:rPr lang="en-US" altLang="ko-KR" dirty="0"/>
              <a:t>“</a:t>
            </a:r>
            <a:r>
              <a:rPr lang="ko-KR" altLang="en-US" dirty="0"/>
              <a:t>제공</a:t>
            </a:r>
            <a:r>
              <a:rPr lang="en-US" altLang="ko-KR" dirty="0"/>
              <a:t>”</a:t>
            </a:r>
            <a:r>
              <a:rPr lang="ko-KR" altLang="en-US" dirty="0"/>
              <a:t>하는 사람</a:t>
            </a:r>
          </a:p>
        </p:txBody>
      </p:sp>
    </p:spTree>
    <p:extLst>
      <p:ext uri="{BB962C8B-B14F-4D97-AF65-F5344CB8AC3E}">
        <p14:creationId xmlns:p14="http://schemas.microsoft.com/office/powerpoint/2010/main" val="18290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904127" y="2966164"/>
            <a:ext cx="2960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사용자와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사용자와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회원가입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로그인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로그아웃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개인정보 조회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개인정보 수정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회원 탈퇴</a:t>
            </a:r>
            <a:endParaRPr lang="en-US" altLang="ko-KR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9CE4ED-04F7-4E0C-9947-392C107C9D95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46876B-9648-4017-9A03-9EE7A560637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6DA42-0FA8-4F8B-B21F-FD8BFE44D070}"/>
              </a:ext>
            </a:extLst>
          </p:cNvPr>
          <p:cNvSpPr txBox="1"/>
          <p:nvPr/>
        </p:nvSpPr>
        <p:spPr>
          <a:xfrm>
            <a:off x="342310" y="11152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FB74FF-37B4-44A7-8E33-82C1C04803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34397-9436-4010-8C28-4BB773D62A05}"/>
              </a:ext>
            </a:extLst>
          </p:cNvPr>
          <p:cNvSpPr txBox="1"/>
          <p:nvPr/>
        </p:nvSpPr>
        <p:spPr>
          <a:xfrm>
            <a:off x="2065331" y="197043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A8338-5939-4BB2-9BDF-F164C037D1CC}"/>
              </a:ext>
            </a:extLst>
          </p:cNvPr>
          <p:cNvSpPr txBox="1"/>
          <p:nvPr/>
        </p:nvSpPr>
        <p:spPr>
          <a:xfrm>
            <a:off x="5682265" y="1970430"/>
            <a:ext cx="82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Hotel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38A28-D443-49FA-8C5D-B9FF1D20DDFD}"/>
              </a:ext>
            </a:extLst>
          </p:cNvPr>
          <p:cNvSpPr txBox="1"/>
          <p:nvPr/>
        </p:nvSpPr>
        <p:spPr>
          <a:xfrm>
            <a:off x="9319237" y="19704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Room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D56489-7C39-4A95-A11D-94C8B44DCF19}"/>
              </a:ext>
            </a:extLst>
          </p:cNvPr>
          <p:cNvSpPr txBox="1"/>
          <p:nvPr/>
        </p:nvSpPr>
        <p:spPr>
          <a:xfrm>
            <a:off x="4544590" y="2966164"/>
            <a:ext cx="31028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호텔상품과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호텔상품과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호텔 상품 등록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호텔 상품 수정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호텔 상품 삭제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호텔 상품 검색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7C0DE-B342-4D98-AE79-42184F656CF0}"/>
              </a:ext>
            </a:extLst>
          </p:cNvPr>
          <p:cNvSpPr txBox="1"/>
          <p:nvPr/>
        </p:nvSpPr>
        <p:spPr>
          <a:xfrm>
            <a:off x="8212819" y="2966164"/>
            <a:ext cx="3075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객실상품과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객실상품과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객실 상품 등록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객실 상품 수정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객실 상품 삭제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객실 상품 검색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1624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9CE4ED-04F7-4E0C-9947-392C107C9D95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46876B-9648-4017-9A03-9EE7A560637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FB74FF-37B4-44A7-8E33-82C1C04803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34397-9436-4010-8C28-4BB773D62A05}"/>
              </a:ext>
            </a:extLst>
          </p:cNvPr>
          <p:cNvSpPr txBox="1"/>
          <p:nvPr/>
        </p:nvSpPr>
        <p:spPr>
          <a:xfrm>
            <a:off x="1627713" y="1970430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Reservation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A8338-5939-4BB2-9BDF-F164C037D1CC}"/>
              </a:ext>
            </a:extLst>
          </p:cNvPr>
          <p:cNvSpPr txBox="1"/>
          <p:nvPr/>
        </p:nvSpPr>
        <p:spPr>
          <a:xfrm>
            <a:off x="5570858" y="1970430"/>
            <a:ext cx="1050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Review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38A28-D443-49FA-8C5D-B9FF1D20DDFD}"/>
              </a:ext>
            </a:extLst>
          </p:cNvPr>
          <p:cNvSpPr txBox="1"/>
          <p:nvPr/>
        </p:nvSpPr>
        <p:spPr>
          <a:xfrm>
            <a:off x="9144512" y="1970430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Payment</a:t>
            </a:r>
            <a:endParaRPr lang="ko-KR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D9D84-9C52-4934-9207-F022DE0DE15D}"/>
              </a:ext>
            </a:extLst>
          </p:cNvPr>
          <p:cNvSpPr txBox="1"/>
          <p:nvPr/>
        </p:nvSpPr>
        <p:spPr>
          <a:xfrm>
            <a:off x="342310" y="11152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F936D1-2DEB-46AF-A51B-E1DC1CC33AD5}"/>
              </a:ext>
            </a:extLst>
          </p:cNvPr>
          <p:cNvSpPr txBox="1"/>
          <p:nvPr/>
        </p:nvSpPr>
        <p:spPr>
          <a:xfrm>
            <a:off x="904127" y="2966164"/>
            <a:ext cx="3075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예약과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예약과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상품 예약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예약 수정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예약 삭제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예약 조회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50F23B-D1D2-4D5D-973F-A86C27178A78}"/>
              </a:ext>
            </a:extLst>
          </p:cNvPr>
          <p:cNvSpPr txBox="1"/>
          <p:nvPr/>
        </p:nvSpPr>
        <p:spPr>
          <a:xfrm>
            <a:off x="4544590" y="2966164"/>
            <a:ext cx="31028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리뷰와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리뷰와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리뷰 작성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리뷰 수정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리뷰 삭제</a:t>
            </a:r>
            <a:endParaRPr lang="en-US" altLang="ko-KR" sz="1400" dirty="0"/>
          </a:p>
          <a:p>
            <a:pPr marL="342900" indent="-342900" algn="just">
              <a:buFontTx/>
              <a:buAutoNum type="arabicParenR"/>
            </a:pPr>
            <a:r>
              <a:rPr lang="ko-KR" altLang="en-US" sz="1400" dirty="0"/>
              <a:t>리뷰 조회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31FA9-4652-4B50-8420-D6B80614C4C0}"/>
              </a:ext>
            </a:extLst>
          </p:cNvPr>
          <p:cNvSpPr txBox="1"/>
          <p:nvPr/>
        </p:nvSpPr>
        <p:spPr>
          <a:xfrm>
            <a:off x="8212819" y="2966164"/>
            <a:ext cx="3075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결제와 관련된 클래스 패키지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결제와 관련된 데이터베이스 모델 정의 및 논리동작 기능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결제</a:t>
            </a:r>
            <a:endParaRPr lang="en-US" altLang="ko-KR" sz="1400" dirty="0"/>
          </a:p>
          <a:p>
            <a:pPr marL="342900" indent="-342900" algn="just">
              <a:buAutoNum type="arabicParenR"/>
            </a:pPr>
            <a:r>
              <a:rPr lang="ko-KR" altLang="en-US" sz="1400" dirty="0"/>
              <a:t>결제 조회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289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36933" y="2147777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4,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모듈 명세</a:t>
            </a:r>
          </a:p>
        </p:txBody>
      </p:sp>
      <p:pic>
        <p:nvPicPr>
          <p:cNvPr id="6" name="그림 5" descr="실외, 기차, 트랙, 건물이(가) 표시된 사진&#10;&#10;자동 생성된 설명">
            <a:extLst>
              <a:ext uri="{FF2B5EF4-FFF2-40B4-BE49-F238E27FC236}">
                <a16:creationId xmlns:a16="http://schemas.microsoft.com/office/drawing/2014/main" id="{962D7894-3A52-4B21-8475-0001FF85E7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8116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329696" y="435864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시스템 설계 명세서 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329696" y="4970710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Architectural Model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1339914" y="55499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Entire Model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1339914" y="6162020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모듈 명세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C8D8F6-B9BC-4B40-8E66-4364C331FD64}"/>
              </a:ext>
            </a:extLst>
          </p:cNvPr>
          <p:cNvGrpSpPr/>
          <p:nvPr/>
        </p:nvGrpSpPr>
        <p:grpSpPr>
          <a:xfrm>
            <a:off x="6442756" y="4303269"/>
            <a:ext cx="4419548" cy="523220"/>
            <a:chOff x="1320852" y="4758750"/>
            <a:chExt cx="441954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9C50F-53A2-4449-AB5B-D3CAD207B1DD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입출력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D4FAB-F997-4E95-A489-7449CF8D16E3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6D3DA1-0501-43ED-9B6E-B80ECE462FA8}"/>
              </a:ext>
            </a:extLst>
          </p:cNvPr>
          <p:cNvGrpSpPr/>
          <p:nvPr/>
        </p:nvGrpSpPr>
        <p:grpSpPr>
          <a:xfrm>
            <a:off x="6442756" y="4917820"/>
            <a:ext cx="4419548" cy="523220"/>
            <a:chOff x="1320852" y="4758750"/>
            <a:chExt cx="4419548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6BFC97-FC5C-447D-A744-A7F90476C57D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Data</a:t>
              </a:r>
              <a:r>
                <a:rPr lang="ko-KR" altLang="en-US" sz="2000" dirty="0">
                  <a:solidFill>
                    <a:schemeClr val="bg1"/>
                  </a:solidFill>
                </a:rPr>
                <a:t> 설계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3A5261-A70B-452B-B6D1-EEEF1BF66540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6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1AD134-9999-480B-BE0E-03ECD08583CF}"/>
              </a:ext>
            </a:extLst>
          </p:cNvPr>
          <p:cNvGrpSpPr/>
          <p:nvPr/>
        </p:nvGrpSpPr>
        <p:grpSpPr>
          <a:xfrm>
            <a:off x="6432540" y="5532120"/>
            <a:ext cx="4419548" cy="523220"/>
            <a:chOff x="1320852" y="4758750"/>
            <a:chExt cx="4419548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F45C5C-08D5-4532-AA1F-C5DA619FBC28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Project Planning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41F3A6-0DFB-4373-B0B1-829823EC76CD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7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561B9A-4EAD-45F0-BFE7-E347074C8F07}"/>
              </a:ext>
            </a:extLst>
          </p:cNvPr>
          <p:cNvGrpSpPr/>
          <p:nvPr/>
        </p:nvGrpSpPr>
        <p:grpSpPr>
          <a:xfrm>
            <a:off x="6449290" y="6162020"/>
            <a:ext cx="4419548" cy="523220"/>
            <a:chOff x="1320852" y="4758750"/>
            <a:chExt cx="4419548" cy="5232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CC795D-B2E8-4940-8976-92C809ECCA13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User Interface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1C50F4-3AF3-476A-97D5-0A4113A5BF48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8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84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Sequence Diagrams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1FC635-E05B-4D29-AAE0-50692982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" y="1770413"/>
            <a:ext cx="11302361" cy="4721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673100" y="1203886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상품 검색</a:t>
            </a:r>
          </a:p>
        </p:txBody>
      </p:sp>
    </p:spTree>
    <p:extLst>
      <p:ext uri="{BB962C8B-B14F-4D97-AF65-F5344CB8AC3E}">
        <p14:creationId xmlns:p14="http://schemas.microsoft.com/office/powerpoint/2010/main" val="20843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Sequence Diagrams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673100" y="120388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상품 예약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00DFE-A4D0-4EA2-A794-17A25D05D40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8F2F2-F56E-44CE-A6F5-BB413109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81074"/>
            <a:ext cx="6357138" cy="58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2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5,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입출력 설계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39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입출력 설계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–[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673100" y="1203886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상품 등록 및 수정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10CA9E-5C37-4E54-B553-1B7870D3C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94400"/>
              </p:ext>
            </p:extLst>
          </p:nvPr>
        </p:nvGraphicFramePr>
        <p:xfrm>
          <a:off x="972457" y="1862738"/>
          <a:ext cx="10479314" cy="4774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7395">
                  <a:extLst>
                    <a:ext uri="{9D8B030D-6E8A-4147-A177-3AD203B41FA5}">
                      <a16:colId xmlns:a16="http://schemas.microsoft.com/office/drawing/2014/main" val="3063988209"/>
                    </a:ext>
                  </a:extLst>
                </a:gridCol>
                <a:gridCol w="2185755">
                  <a:extLst>
                    <a:ext uri="{9D8B030D-6E8A-4147-A177-3AD203B41FA5}">
                      <a16:colId xmlns:a16="http://schemas.microsoft.com/office/drawing/2014/main" val="2541221109"/>
                    </a:ext>
                  </a:extLst>
                </a:gridCol>
                <a:gridCol w="4650247">
                  <a:extLst>
                    <a:ext uri="{9D8B030D-6E8A-4147-A177-3AD203B41FA5}">
                      <a16:colId xmlns:a16="http://schemas.microsoft.com/office/drawing/2014/main" val="253797757"/>
                    </a:ext>
                  </a:extLst>
                </a:gridCol>
                <a:gridCol w="1855917">
                  <a:extLst>
                    <a:ext uri="{9D8B030D-6E8A-4147-A177-3AD203B41FA5}">
                      <a16:colId xmlns:a16="http://schemas.microsoft.com/office/drawing/2014/main" val="179276956"/>
                    </a:ext>
                  </a:extLst>
                </a:gridCol>
              </a:tblGrid>
              <a:tr h="521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구분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 제한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출력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77750"/>
                  </a:ext>
                </a:extLst>
              </a:tr>
              <a:tr h="2978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등록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상품명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주소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소개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가격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지원 종류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상품명: 없음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주소: 없음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소개: 없음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가격: 숫자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지원 종류: 없음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등록 결과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화면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787137"/>
                  </a:ext>
                </a:extLst>
              </a:tr>
              <a:tr h="1040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>
                          <a:effectLst/>
                        </a:rPr>
                        <a:t>수정</a:t>
                      </a:r>
                      <a:endParaRPr lang="ko-KR" sz="16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위와 동일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위와 동일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수정 결과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화면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44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39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입출력 설계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–[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673100" y="1203886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상품 검색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99D6BC-C2C3-4B6E-B048-69B5DDD99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55215"/>
              </p:ext>
            </p:extLst>
          </p:nvPr>
        </p:nvGraphicFramePr>
        <p:xfrm>
          <a:off x="673100" y="1899686"/>
          <a:ext cx="10854336" cy="4503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361">
                  <a:extLst>
                    <a:ext uri="{9D8B030D-6E8A-4147-A177-3AD203B41FA5}">
                      <a16:colId xmlns:a16="http://schemas.microsoft.com/office/drawing/2014/main" val="2098426138"/>
                    </a:ext>
                  </a:extLst>
                </a:gridCol>
                <a:gridCol w="2282022">
                  <a:extLst>
                    <a:ext uri="{9D8B030D-6E8A-4147-A177-3AD203B41FA5}">
                      <a16:colId xmlns:a16="http://schemas.microsoft.com/office/drawing/2014/main" val="1243765644"/>
                    </a:ext>
                  </a:extLst>
                </a:gridCol>
                <a:gridCol w="4798619">
                  <a:extLst>
                    <a:ext uri="{9D8B030D-6E8A-4147-A177-3AD203B41FA5}">
                      <a16:colId xmlns:a16="http://schemas.microsoft.com/office/drawing/2014/main" val="2430231811"/>
                    </a:ext>
                  </a:extLst>
                </a:gridCol>
                <a:gridCol w="1922334">
                  <a:extLst>
                    <a:ext uri="{9D8B030D-6E8A-4147-A177-3AD203B41FA5}">
                      <a16:colId xmlns:a16="http://schemas.microsoft.com/office/drawing/2014/main" val="1119422433"/>
                    </a:ext>
                  </a:extLst>
                </a:gridCol>
              </a:tblGrid>
              <a:tr h="671474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구분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 제한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출력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090969"/>
                  </a:ext>
                </a:extLst>
              </a:tr>
              <a:tr h="383224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검색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인원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방 개수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검색어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이용 일시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희망 시설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인원: 체크박스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방 개수: 체크박스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검색어: 국문, 영문 50자 이내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이용 일시: 체크박스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희망 시설: 체크박스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검색 결과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화면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39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입출력 설계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–[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673100" y="1203886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ko-KR" altLang="en-US" sz="2400" dirty="0"/>
              <a:t>상품 예약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A025FA-3540-43C6-825A-2C55699E8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2769"/>
              </p:ext>
            </p:extLst>
          </p:nvPr>
        </p:nvGraphicFramePr>
        <p:xfrm>
          <a:off x="854439" y="2033729"/>
          <a:ext cx="10658008" cy="4369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7873">
                  <a:extLst>
                    <a:ext uri="{9D8B030D-6E8A-4147-A177-3AD203B41FA5}">
                      <a16:colId xmlns:a16="http://schemas.microsoft.com/office/drawing/2014/main" val="713716397"/>
                    </a:ext>
                  </a:extLst>
                </a:gridCol>
                <a:gridCol w="2223028">
                  <a:extLst>
                    <a:ext uri="{9D8B030D-6E8A-4147-A177-3AD203B41FA5}">
                      <a16:colId xmlns:a16="http://schemas.microsoft.com/office/drawing/2014/main" val="1741791749"/>
                    </a:ext>
                  </a:extLst>
                </a:gridCol>
                <a:gridCol w="4729542">
                  <a:extLst>
                    <a:ext uri="{9D8B030D-6E8A-4147-A177-3AD203B41FA5}">
                      <a16:colId xmlns:a16="http://schemas.microsoft.com/office/drawing/2014/main" val="2363643803"/>
                    </a:ext>
                  </a:extLst>
                </a:gridCol>
                <a:gridCol w="1887565">
                  <a:extLst>
                    <a:ext uri="{9D8B030D-6E8A-4147-A177-3AD203B41FA5}">
                      <a16:colId xmlns:a16="http://schemas.microsoft.com/office/drawing/2014/main" val="1182960721"/>
                    </a:ext>
                  </a:extLst>
                </a:gridCol>
              </a:tblGrid>
              <a:tr h="79856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구분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입력 제한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출력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2667"/>
                  </a:ext>
                </a:extLst>
              </a:tr>
              <a:tr h="357111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예약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이름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이메일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전화번호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결제수단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이름: 국문 25자 이내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이메일: 영문, 숫자 특수문자 40자 이내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전화번호: 숫자 30자 이내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결제수단: 체크박스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예약 결과</a:t>
                      </a:r>
                    </a:p>
                    <a:p>
                      <a:pPr marL="63500" marR="635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600" dirty="0">
                          <a:effectLst/>
                        </a:rPr>
                        <a:t>화면</a:t>
                      </a:r>
                      <a:endParaRPr lang="ko-KR" sz="1600" dirty="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6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6,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Data </a:t>
            </a:r>
            <a:r>
              <a:rPr lang="ko-KR" altLang="en-US" sz="2800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6060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87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image1.png">
            <a:extLst>
              <a:ext uri="{FF2B5EF4-FFF2-40B4-BE49-F238E27FC236}">
                <a16:creationId xmlns:a16="http://schemas.microsoft.com/office/drawing/2014/main" id="{30B10C23-15B9-4614-8A15-FE9899CB287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98176" y="975115"/>
            <a:ext cx="10979661" cy="58828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021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C5E86C-4159-4FAF-A270-41ADF949CD2E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931FD-9A50-410D-A1FA-A85DF0724F38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15E6E-5222-4CE3-8F0D-FCD74DE79960}"/>
              </a:ext>
            </a:extLst>
          </p:cNvPr>
          <p:cNvSpPr txBox="1"/>
          <p:nvPr/>
        </p:nvSpPr>
        <p:spPr>
          <a:xfrm>
            <a:off x="329610" y="111525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ERD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575A5-F629-46AC-8DE9-7E99201397A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B250D4-B2D6-482A-946B-31731FECE77E}"/>
              </a:ext>
            </a:extLst>
          </p:cNvPr>
          <p:cNvSpPr/>
          <p:nvPr/>
        </p:nvSpPr>
        <p:spPr>
          <a:xfrm>
            <a:off x="9058518" y="4225442"/>
            <a:ext cx="1828440" cy="82591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상품정보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61F6FD-2D81-4E8E-9F52-E7C1EAEFE44D}"/>
              </a:ext>
            </a:extLst>
          </p:cNvPr>
          <p:cNvSpPr/>
          <p:nvPr/>
        </p:nvSpPr>
        <p:spPr>
          <a:xfrm>
            <a:off x="1820559" y="2743367"/>
            <a:ext cx="1656000" cy="9783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User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AB2ED6-2EE5-47E0-A139-8A8ED17AE7EB}"/>
              </a:ext>
            </a:extLst>
          </p:cNvPr>
          <p:cNvSpPr/>
          <p:nvPr/>
        </p:nvSpPr>
        <p:spPr>
          <a:xfrm>
            <a:off x="7848738" y="2726293"/>
            <a:ext cx="1656000" cy="9783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상품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4942A70-5BB4-4684-B5F9-1D8678B74C53}"/>
              </a:ext>
            </a:extLst>
          </p:cNvPr>
          <p:cNvSpPr/>
          <p:nvPr/>
        </p:nvSpPr>
        <p:spPr>
          <a:xfrm>
            <a:off x="4631519" y="2654882"/>
            <a:ext cx="2062259" cy="1121165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</a:t>
            </a:r>
            <a:r>
              <a:rPr lang="en-US" altLang="ko-KR" sz="2000" dirty="0"/>
              <a:t>/</a:t>
            </a:r>
            <a:r>
              <a:rPr lang="ko-KR" altLang="en-US" sz="2000" dirty="0"/>
              <a:t>예약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C148EE-5BE1-4207-B622-C6D0986C3BD9}"/>
              </a:ext>
            </a:extLst>
          </p:cNvPr>
          <p:cNvCxnSpPr>
            <a:cxnSpLocks/>
            <a:stCxn id="23" idx="3"/>
            <a:endCxn id="3" idx="1"/>
          </p:cNvCxnSpPr>
          <p:nvPr/>
        </p:nvCxnSpPr>
        <p:spPr>
          <a:xfrm flipV="1">
            <a:off x="3476559" y="3215465"/>
            <a:ext cx="1154960" cy="17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136B082-80DF-428F-99F8-8B59CB541F9B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693778" y="3215465"/>
            <a:ext cx="1154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0C1030B-F2BB-4DFC-A3C0-AE3438749729}"/>
              </a:ext>
            </a:extLst>
          </p:cNvPr>
          <p:cNvSpPr/>
          <p:nvPr/>
        </p:nvSpPr>
        <p:spPr>
          <a:xfrm>
            <a:off x="6848298" y="4225442"/>
            <a:ext cx="1828440" cy="82591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상품 키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BB8E088-DB6D-448C-87EE-90F09B6DC95D}"/>
              </a:ext>
            </a:extLst>
          </p:cNvPr>
          <p:cNvCxnSpPr>
            <a:cxnSpLocks/>
          </p:cNvCxnSpPr>
          <p:nvPr/>
        </p:nvCxnSpPr>
        <p:spPr>
          <a:xfrm>
            <a:off x="7327687" y="4806921"/>
            <a:ext cx="869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9D7FDB5-0183-4D25-82F8-D99A725EFCA7}"/>
              </a:ext>
            </a:extLst>
          </p:cNvPr>
          <p:cNvSpPr/>
          <p:nvPr/>
        </p:nvSpPr>
        <p:spPr>
          <a:xfrm>
            <a:off x="820119" y="4225442"/>
            <a:ext cx="1828440" cy="82591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회원 키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A966C9-DF95-4AFD-8DBE-4493E3A98E56}"/>
              </a:ext>
            </a:extLst>
          </p:cNvPr>
          <p:cNvCxnSpPr>
            <a:cxnSpLocks/>
          </p:cNvCxnSpPr>
          <p:nvPr/>
        </p:nvCxnSpPr>
        <p:spPr>
          <a:xfrm>
            <a:off x="1299508" y="4806921"/>
            <a:ext cx="869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FF393C7-C6E9-49E3-9C5D-9348A776A2B8}"/>
              </a:ext>
            </a:extLst>
          </p:cNvPr>
          <p:cNvSpPr/>
          <p:nvPr/>
        </p:nvSpPr>
        <p:spPr>
          <a:xfrm>
            <a:off x="2958635" y="4225442"/>
            <a:ext cx="1828440" cy="82591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회원정보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C03B2E-F5DD-4C7D-B5F4-AF562C16D56D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H="1">
            <a:off x="1734339" y="3721711"/>
            <a:ext cx="914220" cy="5037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544166-4C5C-4EAE-BDFC-5768DAA82C7F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>
            <a:off x="2648559" y="3721711"/>
            <a:ext cx="1224296" cy="5037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14B3FD0-AD31-44E4-8AC1-9C18D26E176C}"/>
              </a:ext>
            </a:extLst>
          </p:cNvPr>
          <p:cNvCxnSpPr>
            <a:cxnSpLocks/>
            <a:stCxn id="25" idx="2"/>
            <a:endCxn id="2" idx="0"/>
          </p:cNvCxnSpPr>
          <p:nvPr/>
        </p:nvCxnSpPr>
        <p:spPr>
          <a:xfrm>
            <a:off x="8676738" y="3704637"/>
            <a:ext cx="1296000" cy="5208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BA6E4B-50CD-4547-929D-8C3B5F1708E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flipH="1">
            <a:off x="7762518" y="3704637"/>
            <a:ext cx="914220" cy="5208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A6B36AF9-6C4C-4767-88F0-FF19D476BDA6}"/>
              </a:ext>
            </a:extLst>
          </p:cNvPr>
          <p:cNvSpPr/>
          <p:nvPr/>
        </p:nvSpPr>
        <p:spPr>
          <a:xfrm>
            <a:off x="8178351" y="5412874"/>
            <a:ext cx="1828440" cy="82591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회원 키</a:t>
            </a:r>
            <a:r>
              <a:rPr lang="en-US" altLang="ko-KR" sz="2000" dirty="0"/>
              <a:t>(FK)</a:t>
            </a:r>
            <a:endParaRPr lang="ko-KR" altLang="en-US" sz="200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0031C1-7A75-447E-A2B2-316D79DEA09C}"/>
              </a:ext>
            </a:extLst>
          </p:cNvPr>
          <p:cNvCxnSpPr>
            <a:cxnSpLocks/>
            <a:stCxn id="52" idx="0"/>
            <a:endCxn id="25" idx="2"/>
          </p:cNvCxnSpPr>
          <p:nvPr/>
        </p:nvCxnSpPr>
        <p:spPr>
          <a:xfrm flipH="1" flipV="1">
            <a:off x="8676738" y="3704637"/>
            <a:ext cx="415833" cy="1708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8C8DD3-FB35-480D-B3F2-013D07BE93A6}"/>
              </a:ext>
            </a:extLst>
          </p:cNvPr>
          <p:cNvSpPr/>
          <p:nvPr/>
        </p:nvSpPr>
        <p:spPr>
          <a:xfrm>
            <a:off x="4834648" y="975831"/>
            <a:ext cx="1656000" cy="9783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Host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9C54D97-89D9-4B75-9EA0-AA667606BC03}"/>
              </a:ext>
            </a:extLst>
          </p:cNvPr>
          <p:cNvCxnSpPr>
            <a:cxnSpLocks/>
            <a:stCxn id="69" idx="1"/>
            <a:endCxn id="57" idx="3"/>
          </p:cNvCxnSpPr>
          <p:nvPr/>
        </p:nvCxnSpPr>
        <p:spPr>
          <a:xfrm flipH="1">
            <a:off x="6490648" y="1449188"/>
            <a:ext cx="1154960" cy="158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3B28A03-53E3-4F6F-985E-4E04D365B63A}"/>
              </a:ext>
            </a:extLst>
          </p:cNvPr>
          <p:cNvSpPr/>
          <p:nvPr/>
        </p:nvSpPr>
        <p:spPr>
          <a:xfrm>
            <a:off x="7645608" y="888605"/>
            <a:ext cx="2062259" cy="1121165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등록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D6DD567-E2AE-4351-ACF2-0202BE21364D}"/>
              </a:ext>
            </a:extLst>
          </p:cNvPr>
          <p:cNvCxnSpPr>
            <a:cxnSpLocks/>
            <a:stCxn id="69" idx="2"/>
            <a:endCxn id="25" idx="0"/>
          </p:cNvCxnSpPr>
          <p:nvPr/>
        </p:nvCxnSpPr>
        <p:spPr>
          <a:xfrm>
            <a:off x="8676738" y="2009770"/>
            <a:ext cx="0" cy="7165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B925EE8-E9AF-4E38-BF8B-A2DBA405EDC8}"/>
              </a:ext>
            </a:extLst>
          </p:cNvPr>
          <p:cNvSpPr txBox="1"/>
          <p:nvPr/>
        </p:nvSpPr>
        <p:spPr>
          <a:xfrm>
            <a:off x="214029" y="867690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bg1"/>
                </a:solidFill>
              </a:rPr>
              <a:t>상품 신청</a:t>
            </a:r>
            <a:r>
              <a:rPr lang="en-US" altLang="ko-KR" sz="2000" spc="-300" dirty="0">
                <a:solidFill>
                  <a:schemeClr val="bg1"/>
                </a:solidFill>
              </a:rPr>
              <a:t>/</a:t>
            </a:r>
            <a:r>
              <a:rPr lang="ko-KR" altLang="en-US" sz="2000" spc="-300" dirty="0">
                <a:solidFill>
                  <a:schemeClr val="bg1"/>
                </a:solidFill>
              </a:rPr>
              <a:t>등록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216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 - Method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82C3F-5E2B-45E6-A397-9B74A7F3ED15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254D8-ED4C-4C03-9051-301F2951AB4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A8A9B-383C-4B3B-A3D1-00A3CFDCBC47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625CD6-BDA1-4AF7-A9B2-F6CD1AAA07E2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897C7A-5958-4D1D-B65B-A0394ECFE78E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C36B9-93DB-4331-A82C-59487B6C77D0}"/>
              </a:ext>
            </a:extLst>
          </p:cNvPr>
          <p:cNvSpPr txBox="1"/>
          <p:nvPr/>
        </p:nvSpPr>
        <p:spPr>
          <a:xfrm>
            <a:off x="5445201" y="3154973"/>
            <a:ext cx="348172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D1632-C5FE-4E7E-A462-8A79991B745A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B7D8C-A5ED-41D9-9E3E-788A27D7B130}"/>
              </a:ext>
            </a:extLst>
          </p:cNvPr>
          <p:cNvSpPr txBox="1"/>
          <p:nvPr/>
        </p:nvSpPr>
        <p:spPr>
          <a:xfrm>
            <a:off x="6397547" y="3159992"/>
            <a:ext cx="357791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E47974-120E-4C36-BC0A-06F27A851E8A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F0BD0-A98A-4896-8037-A4F8EDD43EC9}"/>
              </a:ext>
            </a:extLst>
          </p:cNvPr>
          <p:cNvSpPr txBox="1"/>
          <p:nvPr/>
        </p:nvSpPr>
        <p:spPr>
          <a:xfrm>
            <a:off x="5423027" y="4054556"/>
            <a:ext cx="385042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DC2A32-35C8-46EE-A821-0D9880D7A4C9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651C5B-F53E-48F8-8A7C-DBE0A2D16A83}"/>
              </a:ext>
            </a:extLst>
          </p:cNvPr>
          <p:cNvSpPr txBox="1"/>
          <p:nvPr/>
        </p:nvSpPr>
        <p:spPr>
          <a:xfrm>
            <a:off x="6388381" y="4054555"/>
            <a:ext cx="37863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D4369-E78B-4EE7-9EDC-BA51CAC0E44A}"/>
              </a:ext>
            </a:extLst>
          </p:cNvPr>
          <p:cNvSpPr txBox="1"/>
          <p:nvPr/>
        </p:nvSpPr>
        <p:spPr>
          <a:xfrm>
            <a:off x="1312409" y="1762535"/>
            <a:ext cx="3192092" cy="1388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Register() : user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객체 생성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MakeHotel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상품 객체 생성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5EB767-0F43-48DA-855E-0F031CD6E8B1}"/>
              </a:ext>
            </a:extLst>
          </p:cNvPr>
          <p:cNvSpPr txBox="1"/>
          <p:nvPr/>
        </p:nvSpPr>
        <p:spPr>
          <a:xfrm>
            <a:off x="1259110" y="4194800"/>
            <a:ext cx="3892540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UpdateUser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user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객체 정보 수정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UpdateHotel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상품 객체  정보 수정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50B58A-9146-4F54-9E82-21C9E2040297}"/>
              </a:ext>
            </a:extLst>
          </p:cNvPr>
          <p:cNvSpPr txBox="1"/>
          <p:nvPr/>
        </p:nvSpPr>
        <p:spPr>
          <a:xfrm>
            <a:off x="7212921" y="1620850"/>
            <a:ext cx="3824958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ViewUserInfo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user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객체 정보 조회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SearchHotel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상품 객체  정보 조회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915521-841E-4748-98EB-9E8B4BC44670}"/>
              </a:ext>
            </a:extLst>
          </p:cNvPr>
          <p:cNvSpPr txBox="1"/>
          <p:nvPr/>
        </p:nvSpPr>
        <p:spPr>
          <a:xfrm>
            <a:off x="7212921" y="4052774"/>
            <a:ext cx="3808607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Withdrawal() : user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객체 정보 삭제</a:t>
            </a:r>
            <a:endParaRPr lang="en-US" altLang="ko-KR" sz="2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 err="1">
                <a:solidFill>
                  <a:schemeClr val="bg1"/>
                </a:solidFill>
                <a:latin typeface="+mn-ea"/>
              </a:rPr>
              <a:t>DeleteHotel</a:t>
            </a:r>
            <a:r>
              <a:rPr lang="en-US" altLang="ko-KR" sz="2000" spc="-150" dirty="0">
                <a:solidFill>
                  <a:schemeClr val="bg1"/>
                </a:solidFill>
                <a:latin typeface="+mn-ea"/>
              </a:rPr>
              <a:t>() : </a:t>
            </a:r>
            <a:r>
              <a:rPr lang="ko-KR" altLang="en-US" sz="2000" spc="-150" dirty="0">
                <a:solidFill>
                  <a:schemeClr val="bg1"/>
                </a:solidFill>
                <a:latin typeface="+mn-ea"/>
              </a:rPr>
              <a:t>상품 객체  정보 삭제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21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시스템 설계 명세서 개요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7,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Planning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A28521-C025-4B63-8812-526548BF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60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Tasks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갈매기형 수장 5">
            <a:extLst>
              <a:ext uri="{FF2B5EF4-FFF2-40B4-BE49-F238E27FC236}">
                <a16:creationId xmlns:a16="http://schemas.microsoft.com/office/drawing/2014/main" id="{1CABAF0A-198C-4992-B7B0-4B084BD61064}"/>
              </a:ext>
            </a:extLst>
          </p:cNvPr>
          <p:cNvSpPr/>
          <p:nvPr/>
        </p:nvSpPr>
        <p:spPr>
          <a:xfrm>
            <a:off x="6231341" y="1532636"/>
            <a:ext cx="1836998" cy="70794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AAD8210A-010D-4E5D-881B-5A056565008D}"/>
              </a:ext>
            </a:extLst>
          </p:cNvPr>
          <p:cNvSpPr/>
          <p:nvPr/>
        </p:nvSpPr>
        <p:spPr>
          <a:xfrm>
            <a:off x="3245830" y="1532636"/>
            <a:ext cx="1836998" cy="70794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32439DA9-BCC3-453A-AB7F-A6E155193FDE}"/>
              </a:ext>
            </a:extLst>
          </p:cNvPr>
          <p:cNvSpPr/>
          <p:nvPr/>
        </p:nvSpPr>
        <p:spPr>
          <a:xfrm>
            <a:off x="634271" y="1515668"/>
            <a:ext cx="1989007" cy="68238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B10E6-E104-471D-8D2E-2FA0DD279594}"/>
              </a:ext>
            </a:extLst>
          </p:cNvPr>
          <p:cNvSpPr txBox="1"/>
          <p:nvPr/>
        </p:nvSpPr>
        <p:spPr>
          <a:xfrm>
            <a:off x="923236" y="1687583"/>
            <a:ext cx="164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EF544-B6B2-4EF8-8871-55CF97C281B0}"/>
              </a:ext>
            </a:extLst>
          </p:cNvPr>
          <p:cNvSpPr txBox="1"/>
          <p:nvPr/>
        </p:nvSpPr>
        <p:spPr>
          <a:xfrm>
            <a:off x="3641246" y="1594220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스토리보드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작성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8DF9E-A707-490D-ADB4-FCA659D34654}"/>
              </a:ext>
            </a:extLst>
          </p:cNvPr>
          <p:cNvSpPr txBox="1"/>
          <p:nvPr/>
        </p:nvSpPr>
        <p:spPr>
          <a:xfrm>
            <a:off x="6581354" y="1607298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페이지 목록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8" name="갈매기형 수장 4">
            <a:extLst>
              <a:ext uri="{FF2B5EF4-FFF2-40B4-BE49-F238E27FC236}">
                <a16:creationId xmlns:a16="http://schemas.microsoft.com/office/drawing/2014/main" id="{4C19DADE-98D3-466D-BFF7-D60D65EA5143}"/>
              </a:ext>
            </a:extLst>
          </p:cNvPr>
          <p:cNvSpPr/>
          <p:nvPr/>
        </p:nvSpPr>
        <p:spPr>
          <a:xfrm>
            <a:off x="9214124" y="1163674"/>
            <a:ext cx="1836998" cy="70794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554D9E-5B8C-4CF8-8D83-1E8FBB6E9CCC}"/>
              </a:ext>
            </a:extLst>
          </p:cNvPr>
          <p:cNvSpPr txBox="1"/>
          <p:nvPr/>
        </p:nvSpPr>
        <p:spPr>
          <a:xfrm>
            <a:off x="9609540" y="1225258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프로그램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8F661367-7D27-4319-88EC-7A5E8BB453C0}"/>
              </a:ext>
            </a:extLst>
          </p:cNvPr>
          <p:cNvSpPr/>
          <p:nvPr/>
        </p:nvSpPr>
        <p:spPr>
          <a:xfrm>
            <a:off x="9245413" y="2106328"/>
            <a:ext cx="1836998" cy="70794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C2B329-3E26-41FA-A946-E67D47F9835E}"/>
              </a:ext>
            </a:extLst>
          </p:cNvPr>
          <p:cNvSpPr txBox="1"/>
          <p:nvPr/>
        </p:nvSpPr>
        <p:spPr>
          <a:xfrm>
            <a:off x="9640829" y="2167912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디자인 시안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32" name="오각형 3">
            <a:extLst>
              <a:ext uri="{FF2B5EF4-FFF2-40B4-BE49-F238E27FC236}">
                <a16:creationId xmlns:a16="http://schemas.microsoft.com/office/drawing/2014/main" id="{0FCCC378-25AF-4A79-9B03-59360D3D8388}"/>
              </a:ext>
            </a:extLst>
          </p:cNvPr>
          <p:cNvSpPr/>
          <p:nvPr/>
        </p:nvSpPr>
        <p:spPr>
          <a:xfrm>
            <a:off x="634271" y="3407704"/>
            <a:ext cx="1989007" cy="68238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E1A2E-A5C6-415D-8732-9CBDE5E10B50}"/>
              </a:ext>
            </a:extLst>
          </p:cNvPr>
          <p:cNvSpPr txBox="1"/>
          <p:nvPr/>
        </p:nvSpPr>
        <p:spPr>
          <a:xfrm>
            <a:off x="923236" y="3579619"/>
            <a:ext cx="164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디자인</a:t>
            </a:r>
          </a:p>
        </p:txBody>
      </p:sp>
      <p:sp>
        <p:nvSpPr>
          <p:cNvPr id="34" name="갈매기형 수장 4">
            <a:extLst>
              <a:ext uri="{FF2B5EF4-FFF2-40B4-BE49-F238E27FC236}">
                <a16:creationId xmlns:a16="http://schemas.microsoft.com/office/drawing/2014/main" id="{12E749C2-BAEE-4AAE-AF08-FF274EB3E0AA}"/>
              </a:ext>
            </a:extLst>
          </p:cNvPr>
          <p:cNvSpPr/>
          <p:nvPr/>
        </p:nvSpPr>
        <p:spPr>
          <a:xfrm>
            <a:off x="3426982" y="2871675"/>
            <a:ext cx="1836998" cy="70794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65192-7D6B-4A0C-98C9-6795CD13DC71}"/>
              </a:ext>
            </a:extLst>
          </p:cNvPr>
          <p:cNvSpPr txBox="1"/>
          <p:nvPr/>
        </p:nvSpPr>
        <p:spPr>
          <a:xfrm>
            <a:off x="3822398" y="2933259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페이지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퍼블리싱</a:t>
            </a:r>
          </a:p>
        </p:txBody>
      </p:sp>
      <p:sp>
        <p:nvSpPr>
          <p:cNvPr id="36" name="갈매기형 수장 5">
            <a:extLst>
              <a:ext uri="{FF2B5EF4-FFF2-40B4-BE49-F238E27FC236}">
                <a16:creationId xmlns:a16="http://schemas.microsoft.com/office/drawing/2014/main" id="{92D87C6B-7F36-4DF2-BD2C-B27727931F97}"/>
              </a:ext>
            </a:extLst>
          </p:cNvPr>
          <p:cNvSpPr/>
          <p:nvPr/>
        </p:nvSpPr>
        <p:spPr>
          <a:xfrm>
            <a:off x="3426982" y="3856742"/>
            <a:ext cx="1836998" cy="70794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9391-6BCC-4F47-8E61-187B19B0A6F4}"/>
              </a:ext>
            </a:extLst>
          </p:cNvPr>
          <p:cNvSpPr txBox="1"/>
          <p:nvPr/>
        </p:nvSpPr>
        <p:spPr>
          <a:xfrm>
            <a:off x="3822398" y="4052242"/>
            <a:ext cx="164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프로그래밍</a:t>
            </a:r>
          </a:p>
        </p:txBody>
      </p:sp>
      <p:sp>
        <p:nvSpPr>
          <p:cNvPr id="39" name="오각형 3">
            <a:extLst>
              <a:ext uri="{FF2B5EF4-FFF2-40B4-BE49-F238E27FC236}">
                <a16:creationId xmlns:a16="http://schemas.microsoft.com/office/drawing/2014/main" id="{EC5CCC3A-79A5-4713-8D30-DE0645010949}"/>
              </a:ext>
            </a:extLst>
          </p:cNvPr>
          <p:cNvSpPr/>
          <p:nvPr/>
        </p:nvSpPr>
        <p:spPr>
          <a:xfrm>
            <a:off x="643840" y="5127825"/>
            <a:ext cx="1989007" cy="68238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C7E433-E3BC-4478-A0B2-927BE22D7A23}"/>
              </a:ext>
            </a:extLst>
          </p:cNvPr>
          <p:cNvSpPr txBox="1"/>
          <p:nvPr/>
        </p:nvSpPr>
        <p:spPr>
          <a:xfrm>
            <a:off x="932805" y="5299740"/>
            <a:ext cx="164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테스트</a:t>
            </a:r>
          </a:p>
        </p:txBody>
      </p:sp>
      <p:sp>
        <p:nvSpPr>
          <p:cNvPr id="41" name="갈매기형 수장 4">
            <a:extLst>
              <a:ext uri="{FF2B5EF4-FFF2-40B4-BE49-F238E27FC236}">
                <a16:creationId xmlns:a16="http://schemas.microsoft.com/office/drawing/2014/main" id="{E1B6C7D6-CE3A-4DFA-9716-7BEC0914C751}"/>
              </a:ext>
            </a:extLst>
          </p:cNvPr>
          <p:cNvSpPr/>
          <p:nvPr/>
        </p:nvSpPr>
        <p:spPr>
          <a:xfrm>
            <a:off x="3426982" y="5131637"/>
            <a:ext cx="1836998" cy="70794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D09981-9174-45A0-9C4E-0F5104E1045F}"/>
              </a:ext>
            </a:extLst>
          </p:cNvPr>
          <p:cNvSpPr txBox="1"/>
          <p:nvPr/>
        </p:nvSpPr>
        <p:spPr>
          <a:xfrm>
            <a:off x="3822398" y="5225434"/>
            <a:ext cx="164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테스트 결과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반영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B1BBA-4DD7-47F5-AA04-EF02A50FB45F}"/>
              </a:ext>
            </a:extLst>
          </p:cNvPr>
          <p:cNvSpPr txBox="1"/>
          <p:nvPr/>
        </p:nvSpPr>
        <p:spPr>
          <a:xfrm>
            <a:off x="678222" y="1047791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DF68C5-F8AE-4679-8AE7-E5157B5F0145}"/>
              </a:ext>
            </a:extLst>
          </p:cNvPr>
          <p:cNvSpPr txBox="1"/>
          <p:nvPr/>
        </p:nvSpPr>
        <p:spPr>
          <a:xfrm>
            <a:off x="652170" y="293966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EE1D3D-1B3E-4533-BA03-00CA92C03D71}"/>
              </a:ext>
            </a:extLst>
          </p:cNvPr>
          <p:cNvSpPr txBox="1"/>
          <p:nvPr/>
        </p:nvSpPr>
        <p:spPr>
          <a:xfrm>
            <a:off x="689562" y="4659785"/>
            <a:ext cx="109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테스트</a:t>
            </a:r>
            <a:endParaRPr lang="ko-KR" altLang="en-US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B8D12B-A32D-4A77-ACC0-1E2E3B7219B6}"/>
              </a:ext>
            </a:extLst>
          </p:cNvPr>
          <p:cNvSpPr txBox="1"/>
          <p:nvPr/>
        </p:nvSpPr>
        <p:spPr>
          <a:xfrm>
            <a:off x="1985720" y="1185299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7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4A6616-DDE7-4C7C-AB81-E3D81CCCDFFE}"/>
              </a:ext>
            </a:extLst>
          </p:cNvPr>
          <p:cNvSpPr txBox="1"/>
          <p:nvPr/>
        </p:nvSpPr>
        <p:spPr>
          <a:xfrm>
            <a:off x="4513898" y="1185299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3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903F10-E82B-4396-ABBE-D9739E7BD33C}"/>
              </a:ext>
            </a:extLst>
          </p:cNvPr>
          <p:cNvSpPr txBox="1"/>
          <p:nvPr/>
        </p:nvSpPr>
        <p:spPr>
          <a:xfrm>
            <a:off x="7493684" y="1187069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2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2E4FCE-3D5B-4679-A62A-C5877460A3F5}"/>
              </a:ext>
            </a:extLst>
          </p:cNvPr>
          <p:cNvSpPr txBox="1"/>
          <p:nvPr/>
        </p:nvSpPr>
        <p:spPr>
          <a:xfrm>
            <a:off x="10359136" y="830414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10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428ADC-8864-4405-BA3C-BD4354A9B822}"/>
              </a:ext>
            </a:extLst>
          </p:cNvPr>
          <p:cNvSpPr txBox="1"/>
          <p:nvPr/>
        </p:nvSpPr>
        <p:spPr>
          <a:xfrm>
            <a:off x="1985719" y="3022434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5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2A41D9-32B2-462F-9E93-0DB898ACE761}"/>
              </a:ext>
            </a:extLst>
          </p:cNvPr>
          <p:cNvSpPr txBox="1"/>
          <p:nvPr/>
        </p:nvSpPr>
        <p:spPr>
          <a:xfrm>
            <a:off x="4513897" y="2567476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5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1A7554-7173-4729-AF0E-F4F53BDF6DB5}"/>
              </a:ext>
            </a:extLst>
          </p:cNvPr>
          <p:cNvSpPr txBox="1"/>
          <p:nvPr/>
        </p:nvSpPr>
        <p:spPr>
          <a:xfrm>
            <a:off x="4513897" y="3556747"/>
            <a:ext cx="642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15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BEB60D-2A0F-4138-87F8-59B8C82C70E7}"/>
              </a:ext>
            </a:extLst>
          </p:cNvPr>
          <p:cNvSpPr txBox="1"/>
          <p:nvPr/>
        </p:nvSpPr>
        <p:spPr>
          <a:xfrm>
            <a:off x="10380097" y="1832994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10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2A257D-1D91-4626-9622-59C0B4B094E6}"/>
              </a:ext>
            </a:extLst>
          </p:cNvPr>
          <p:cNvSpPr txBox="1"/>
          <p:nvPr/>
        </p:nvSpPr>
        <p:spPr>
          <a:xfrm>
            <a:off x="1998065" y="4739917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3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C4A3A7-0B10-4F57-8208-A916261CC47B}"/>
              </a:ext>
            </a:extLst>
          </p:cNvPr>
          <p:cNvSpPr txBox="1"/>
          <p:nvPr/>
        </p:nvSpPr>
        <p:spPr>
          <a:xfrm>
            <a:off x="4562205" y="4788470"/>
            <a:ext cx="72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300" dirty="0">
                <a:solidFill>
                  <a:srgbClr val="FF0000"/>
                </a:solidFill>
              </a:rPr>
              <a:t>7</a:t>
            </a:r>
            <a:endParaRPr lang="ko-KR" altLang="en-US" sz="1600" b="1" spc="-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업무 분할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92708"/>
              </p:ext>
            </p:extLst>
          </p:nvPr>
        </p:nvGraphicFramePr>
        <p:xfrm>
          <a:off x="652828" y="1151658"/>
          <a:ext cx="10886343" cy="5328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담당자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김민정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웹페이지 목록 설계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디자인 시안 설계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퍼블리싱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김소연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구조 설계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신세인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스토리보드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이지은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스토리보드 작성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이준혁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구조 설계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웹페이지 디자인 및 퍼블리싱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프로그래밍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통합 테스트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테스트 결과 반영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67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66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8,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318891" y="2209332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User Interface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 descr="실외, 기차, 트랙, 건물이(가) 표시된 사진&#10;&#10;자동 생성된 설명">
            <a:extLst>
              <a:ext uri="{FF2B5EF4-FFF2-40B4-BE49-F238E27FC236}">
                <a16:creationId xmlns:a16="http://schemas.microsoft.com/office/drawing/2014/main" id="{962D7894-3A52-4B21-8475-0001FF85E7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8116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9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353943" y="972418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비로그인 사용자</a:t>
            </a:r>
          </a:p>
        </p:txBody>
      </p:sp>
      <p:pic>
        <p:nvPicPr>
          <p:cNvPr id="10" name="image18.png">
            <a:extLst>
              <a:ext uri="{FF2B5EF4-FFF2-40B4-BE49-F238E27FC236}">
                <a16:creationId xmlns:a16="http://schemas.microsoft.com/office/drawing/2014/main" id="{4F85CC04-9F75-492C-A8F6-E3F5241B05C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5082" y="1570793"/>
            <a:ext cx="4221810" cy="5053827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FA0ED-7252-4541-B46D-F69ED899B595}"/>
              </a:ext>
            </a:extLst>
          </p:cNvPr>
          <p:cNvSpPr txBox="1"/>
          <p:nvPr/>
        </p:nvSpPr>
        <p:spPr>
          <a:xfrm>
            <a:off x="5842841" y="997446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 err="1"/>
              <a:t>로그인된</a:t>
            </a:r>
            <a:r>
              <a:rPr lang="ko-KR" altLang="en-US" sz="2400" dirty="0"/>
              <a:t> 회원</a:t>
            </a:r>
          </a:p>
        </p:txBody>
      </p:sp>
      <p:pic>
        <p:nvPicPr>
          <p:cNvPr id="12" name="image19.png">
            <a:extLst>
              <a:ext uri="{FF2B5EF4-FFF2-40B4-BE49-F238E27FC236}">
                <a16:creationId xmlns:a16="http://schemas.microsoft.com/office/drawing/2014/main" id="{A36CEE76-A0B0-4545-A1BB-2CD77910934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76539" y="1620850"/>
            <a:ext cx="6915462" cy="5169256"/>
          </a:xfrm>
          <a:prstGeom prst="rect">
            <a:avLst/>
          </a:prstGeom>
          <a:ln/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9F9FC-9189-4930-AAB1-6A97DCA641BD}"/>
              </a:ext>
            </a:extLst>
          </p:cNvPr>
          <p:cNvSpPr/>
          <p:nvPr/>
        </p:nvSpPr>
        <p:spPr>
          <a:xfrm>
            <a:off x="5276539" y="5576341"/>
            <a:ext cx="6670622" cy="4459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85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9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6D887-9475-42C4-9DC9-A586DCE995F8}"/>
              </a:ext>
            </a:extLst>
          </p:cNvPr>
          <p:cNvSpPr txBox="1"/>
          <p:nvPr/>
        </p:nvSpPr>
        <p:spPr>
          <a:xfrm>
            <a:off x="353943" y="97241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ko-KR" altLang="en-US" sz="2400" dirty="0"/>
              <a:t>호스트</a:t>
            </a:r>
          </a:p>
        </p:txBody>
      </p:sp>
      <p:pic>
        <p:nvPicPr>
          <p:cNvPr id="14" name="image17.png">
            <a:extLst>
              <a:ext uri="{FF2B5EF4-FFF2-40B4-BE49-F238E27FC236}">
                <a16:creationId xmlns:a16="http://schemas.microsoft.com/office/drawing/2014/main" id="{B0EBDB82-241D-432A-AABE-E4691946C5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7264" y="1424069"/>
            <a:ext cx="8266893" cy="5322405"/>
          </a:xfrm>
          <a:prstGeom prst="rect">
            <a:avLst/>
          </a:prstGeom>
          <a:ln/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9F9FC-9189-4930-AAB1-6A97DCA641BD}"/>
              </a:ext>
            </a:extLst>
          </p:cNvPr>
          <p:cNvSpPr/>
          <p:nvPr/>
        </p:nvSpPr>
        <p:spPr>
          <a:xfrm>
            <a:off x="2023672" y="1620851"/>
            <a:ext cx="7480091" cy="5125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03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작성 지침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26991" y="1743494"/>
            <a:ext cx="8283037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리엑트는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클래스형보다 함수형으로 작성한다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클래스, 메소드 작성 시 이름을 명시적으로 사용한다.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클래스 마다 명확한 목적을 부여하고, 복잡한 것은 간단하게 나눈다.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서브 클래스에서 기본 기능을 확장하지 않는다.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애트리뷰트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명은 소문자로 시작하고, ‘</a:t>
            </a: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테이블명_애트리뷰트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</a:t>
            </a: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명’으로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작성한다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변수는 카멜형으로 작성하도록 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중첩 반복문의 사용은 자제한다.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코드는 가능한 함수로 묶어서 작성한다.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Python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코드 </a:t>
            </a: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포멧터는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</a:t>
            </a: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black을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사용하여 코드 형식을 표준화 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주석을 최대한으로 작성하여, 다른 팀원의 이해를 돕는다.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ko-KR" altLang="ko-KR" sz="1800" u="none" strike="noStrike" dirty="0" err="1">
                <a:effectLst/>
                <a:ea typeface="맑은 고딕" panose="020B0503020000020004" pitchFamily="50" charset="-127"/>
                <a:cs typeface="Arial Unicode MS"/>
              </a:rPr>
              <a:t>커밋</a:t>
            </a:r>
            <a:r>
              <a:rPr lang="ko-KR" altLang="ko-KR" sz="1800" u="none" strike="noStrike" dirty="0">
                <a:effectLst/>
                <a:ea typeface="맑은 고딕" panose="020B0503020000020004" pitchFamily="50" charset="-127"/>
                <a:cs typeface="Arial Unicode MS"/>
              </a:rPr>
              <a:t> 메세지를 다른 팀원들이 이해할 수 있게 작성한다.</a:t>
            </a:r>
            <a:endParaRPr lang="ko-KR" altLang="ko-KR" sz="1800" u="none" strike="noStrike" dirty="0">
              <a:effectLst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365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시스템 설계 명세서의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6152" y="2385000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5852" y="2385000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6988" y="2571877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2946" y="2618168"/>
            <a:ext cx="7468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본 프로젝트를 구현하기 위한 기술적 요소 정리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6152" y="3934292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5852" y="3934292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28806" y="4131507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2946" y="4146197"/>
            <a:ext cx="7391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프로그램을 구현하기 위한 기술적 설계도 완성</a:t>
            </a:r>
          </a:p>
        </p:txBody>
      </p:sp>
    </p:spTree>
    <p:extLst>
      <p:ext uri="{BB962C8B-B14F-4D97-AF65-F5344CB8AC3E}">
        <p14:creationId xmlns:p14="http://schemas.microsoft.com/office/powerpoint/2010/main" val="183346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88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보고서 구성 및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2315065" y="1939805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2315065" y="1939803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5075274" y="1939803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7832181" y="1939805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4520142" y="3627005"/>
            <a:ext cx="48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7294347" y="3627005"/>
            <a:ext cx="51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2921733" y="2054776"/>
            <a:ext cx="79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5071971" y="1939803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5643583" y="20776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7832179" y="1939803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8403688" y="2054776"/>
            <a:ext cx="89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2345737" y="3165153"/>
            <a:ext cx="1848757" cy="85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기술적 개요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아키텍쳐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명세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패키지 명세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5109880" y="3165153"/>
            <a:ext cx="1813607" cy="137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모델 정리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다이어그램을 통한 객체 모델 기술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코드와 입출력 설계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관리 명세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7866602" y="3253826"/>
            <a:ext cx="1972603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완성하기 위한 작업 정의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작업의 순서 계획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개인별 작업 분담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보고서 버전 및 관리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1445"/>
              </p:ext>
            </p:extLst>
          </p:nvPr>
        </p:nvGraphicFramePr>
        <p:xfrm>
          <a:off x="638471" y="1899686"/>
          <a:ext cx="10915058" cy="3477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07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3642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42014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  <a:gridCol w="3491547">
                  <a:extLst>
                    <a:ext uri="{9D8B030D-6E8A-4147-A177-3AD203B41FA5}">
                      <a16:colId xmlns:a16="http://schemas.microsoft.com/office/drawing/2014/main" val="3268046753"/>
                    </a:ext>
                  </a:extLst>
                </a:gridCol>
              </a:tblGrid>
              <a:tr h="67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버전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3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 1.0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2021.11.22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  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초판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2021.11.22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회의를 통한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93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 1.1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2021.11.25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차 피드백 반영 수정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코드 설계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2021.11.25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회의를 통한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2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93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 1.2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2021.11.27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차 피드백 반영 수정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코드 설계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최종본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5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설계에 사용된 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B4B142-7504-4090-A0B1-97281F3B74DC}"/>
              </a:ext>
            </a:extLst>
          </p:cNvPr>
          <p:cNvGrpSpPr/>
          <p:nvPr/>
        </p:nvGrpSpPr>
        <p:grpSpPr>
          <a:xfrm>
            <a:off x="1218803" y="2331721"/>
            <a:ext cx="2088635" cy="2712718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83960DB-4C73-431F-9F87-8B9671DE4A5A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48D4459-DBDF-4A38-8174-2FB1DEAD164E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0DC2EA-84FE-468B-B12A-A2883ED6F22C}"/>
              </a:ext>
            </a:extLst>
          </p:cNvPr>
          <p:cNvSpPr txBox="1"/>
          <p:nvPr/>
        </p:nvSpPr>
        <p:spPr>
          <a:xfrm>
            <a:off x="1340825" y="3553713"/>
            <a:ext cx="184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Figma</a:t>
            </a:r>
            <a:endParaRPr lang="ko-KR" altLang="en-US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27226-688B-4EB8-966A-F633B10F9886}"/>
              </a:ext>
            </a:extLst>
          </p:cNvPr>
          <p:cNvSpPr txBox="1"/>
          <p:nvPr/>
        </p:nvSpPr>
        <p:spPr>
          <a:xfrm>
            <a:off x="1678537" y="450779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DAB4397-6978-42E8-80E0-DF1F1E3BE79C}"/>
              </a:ext>
            </a:extLst>
          </p:cNvPr>
          <p:cNvGrpSpPr/>
          <p:nvPr/>
        </p:nvGrpSpPr>
        <p:grpSpPr>
          <a:xfrm>
            <a:off x="3764636" y="2331721"/>
            <a:ext cx="2088635" cy="2712718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EEA2C17-A52B-4506-905D-D935F8E108D6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28FBED7-1C9E-4D68-84A8-A207F88D37A6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4080" t="8007" r="4080" b="800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2BA4A45-53F3-4BF7-820A-9A0F303F60E7}"/>
              </a:ext>
            </a:extLst>
          </p:cNvPr>
          <p:cNvSpPr txBox="1"/>
          <p:nvPr/>
        </p:nvSpPr>
        <p:spPr>
          <a:xfrm>
            <a:off x="3888529" y="3553713"/>
            <a:ext cx="184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StarUML</a:t>
            </a:r>
            <a:endParaRPr lang="ko-KR" altLang="en-US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E12446-D867-4006-ABFD-FB4DBD052E53}"/>
              </a:ext>
            </a:extLst>
          </p:cNvPr>
          <p:cNvSpPr txBox="1"/>
          <p:nvPr/>
        </p:nvSpPr>
        <p:spPr>
          <a:xfrm>
            <a:off x="3888529" y="450779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다이어그램 작성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1FAED6C-FC2D-4B6C-9063-FF61242A614C}"/>
              </a:ext>
            </a:extLst>
          </p:cNvPr>
          <p:cNvGrpSpPr/>
          <p:nvPr/>
        </p:nvGrpSpPr>
        <p:grpSpPr>
          <a:xfrm>
            <a:off x="6264621" y="2331721"/>
            <a:ext cx="2088635" cy="2712718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641DB1E-7928-4685-80F7-1BBBAE18DCD1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1822773-D816-4D48-8250-49B28DE52E8E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BBBA27E-591A-48EB-89BB-28EC84041ACA}"/>
              </a:ext>
            </a:extLst>
          </p:cNvPr>
          <p:cNvSpPr txBox="1"/>
          <p:nvPr/>
        </p:nvSpPr>
        <p:spPr>
          <a:xfrm>
            <a:off x="6388514" y="3553713"/>
            <a:ext cx="184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Github</a:t>
            </a:r>
            <a:endParaRPr lang="ko-KR" altLang="en-US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AD10C4-46FC-446B-9E44-79A50EA579A1}"/>
              </a:ext>
            </a:extLst>
          </p:cNvPr>
          <p:cNvSpPr txBox="1"/>
          <p:nvPr/>
        </p:nvSpPr>
        <p:spPr>
          <a:xfrm>
            <a:off x="6222743" y="450779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 버전 관리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CA130B-CD57-4B45-B8A4-4B678B382584}"/>
              </a:ext>
            </a:extLst>
          </p:cNvPr>
          <p:cNvGrpSpPr/>
          <p:nvPr/>
        </p:nvGrpSpPr>
        <p:grpSpPr>
          <a:xfrm>
            <a:off x="8805037" y="2331721"/>
            <a:ext cx="2088635" cy="2712718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D334F77-07F0-4AB8-9F38-AED79C16F046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D7CDF2F-1463-4B5E-AEC4-E700E08341D3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5993" t="9833" r="5993" b="98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8F2558E-2405-4328-A579-07668681CA9F}"/>
              </a:ext>
            </a:extLst>
          </p:cNvPr>
          <p:cNvSpPr txBox="1"/>
          <p:nvPr/>
        </p:nvSpPr>
        <p:spPr>
          <a:xfrm>
            <a:off x="8928930" y="3430080"/>
            <a:ext cx="184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Google Drive</a:t>
            </a:r>
            <a:endParaRPr lang="ko-KR" altLang="en-US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E47371-DCBE-44C8-85F0-403E31E3C622}"/>
              </a:ext>
            </a:extLst>
          </p:cNvPr>
          <p:cNvSpPr txBox="1"/>
          <p:nvPr/>
        </p:nvSpPr>
        <p:spPr>
          <a:xfrm>
            <a:off x="9019639" y="45127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문서 통합 관리</a:t>
            </a:r>
          </a:p>
        </p:txBody>
      </p:sp>
    </p:spTree>
    <p:extLst>
      <p:ext uri="{BB962C8B-B14F-4D97-AF65-F5344CB8AC3E}">
        <p14:creationId xmlns:p14="http://schemas.microsoft.com/office/powerpoint/2010/main" val="18480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2,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Architectural Model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2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Architecture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FCAEA2-9A8E-4EE8-8D5F-639BCC14FE0B}"/>
              </a:ext>
            </a:extLst>
          </p:cNvPr>
          <p:cNvSpPr/>
          <p:nvPr/>
        </p:nvSpPr>
        <p:spPr>
          <a:xfrm>
            <a:off x="5733865" y="3565981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95CAC-2303-49C7-8E0F-CA7D52B84169}"/>
              </a:ext>
            </a:extLst>
          </p:cNvPr>
          <p:cNvSpPr/>
          <p:nvPr/>
        </p:nvSpPr>
        <p:spPr>
          <a:xfrm>
            <a:off x="3690259" y="3565981"/>
            <a:ext cx="2767875" cy="2767875"/>
          </a:xfrm>
          <a:prstGeom prst="ellipse">
            <a:avLst/>
          </a:prstGeom>
          <a:solidFill>
            <a:srgbClr val="D5C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A881F52-1A68-4644-8FB9-6E69F0C4AD6F}"/>
              </a:ext>
            </a:extLst>
          </p:cNvPr>
          <p:cNvSpPr/>
          <p:nvPr/>
        </p:nvSpPr>
        <p:spPr>
          <a:xfrm>
            <a:off x="4712062" y="1858620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034D5-42A8-4241-9D66-9B53239DB210}"/>
              </a:ext>
            </a:extLst>
          </p:cNvPr>
          <p:cNvSpPr txBox="1"/>
          <p:nvPr/>
        </p:nvSpPr>
        <p:spPr>
          <a:xfrm>
            <a:off x="4109423" y="484918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Template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2FD0B-2018-4853-AF61-F901FE68377A}"/>
              </a:ext>
            </a:extLst>
          </p:cNvPr>
          <p:cNvSpPr txBox="1"/>
          <p:nvPr/>
        </p:nvSpPr>
        <p:spPr>
          <a:xfrm>
            <a:off x="5634975" y="304250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Model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32887-5039-491A-9BFD-663FE8E06D99}"/>
              </a:ext>
            </a:extLst>
          </p:cNvPr>
          <p:cNvSpPr txBox="1"/>
          <p:nvPr/>
        </p:nvSpPr>
        <p:spPr>
          <a:xfrm>
            <a:off x="7091049" y="4845725"/>
            <a:ext cx="77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View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EB940-669A-4CFC-992B-7ECA0318A204}"/>
              </a:ext>
            </a:extLst>
          </p:cNvPr>
          <p:cNvSpPr txBox="1"/>
          <p:nvPr/>
        </p:nvSpPr>
        <p:spPr>
          <a:xfrm>
            <a:off x="1165731" y="4938058"/>
            <a:ext cx="257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인터페이스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14613-947E-4074-AFCA-DBBCE5DD8670}"/>
              </a:ext>
            </a:extLst>
          </p:cNvPr>
          <p:cNvSpPr txBox="1"/>
          <p:nvPr/>
        </p:nvSpPr>
        <p:spPr>
          <a:xfrm>
            <a:off x="8784181" y="4938058"/>
            <a:ext cx="32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웹서비스 내부 동작의 논리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1CC9-6B77-47D5-8BAE-075FAAFDD9E4}"/>
              </a:ext>
            </a:extLst>
          </p:cNvPr>
          <p:cNvSpPr txBox="1"/>
          <p:nvPr/>
        </p:nvSpPr>
        <p:spPr>
          <a:xfrm>
            <a:off x="7708537" y="2543069"/>
            <a:ext cx="297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상호작용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3781C-8E1E-4ED5-BF78-6A773A731586}"/>
              </a:ext>
            </a:extLst>
          </p:cNvPr>
          <p:cNvSpPr txBox="1"/>
          <p:nvPr/>
        </p:nvSpPr>
        <p:spPr>
          <a:xfrm>
            <a:off x="353943" y="1160429"/>
            <a:ext cx="51251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“</a:t>
            </a:r>
            <a:r>
              <a:rPr lang="en-US" altLang="ko-KR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MTV </a:t>
            </a:r>
            <a:r>
              <a:rPr lang="ko-KR" altLang="en-US" sz="28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아키텍쳐</a:t>
            </a:r>
            <a:r>
              <a:rPr lang="ko-KR" altLang="en-US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설계 패턴</a:t>
            </a:r>
            <a:r>
              <a:rPr lang="en-US" altLang="ko-KR" sz="2800" dirty="0"/>
              <a:t>”</a:t>
            </a:r>
            <a:r>
              <a:rPr lang="ko-KR" altLang="en-US" sz="2800" dirty="0"/>
              <a:t>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r>
              <a:rPr lang="en-US" altLang="ko-KR" dirty="0"/>
              <a:t>       - MVC</a:t>
            </a:r>
            <a:r>
              <a:rPr lang="ko-KR" altLang="en-US" dirty="0"/>
              <a:t> 패턴과 유사하지만 장고의 방식을 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더욱 잘 설명한 </a:t>
            </a:r>
            <a:r>
              <a:rPr lang="ko-KR" altLang="en-US" dirty="0" err="1"/>
              <a:t>아키텍쳐</a:t>
            </a:r>
            <a:r>
              <a:rPr lang="ko-KR" altLang="en-US" dirty="0"/>
              <a:t> 설계 패턴</a:t>
            </a:r>
          </a:p>
        </p:txBody>
      </p:sp>
    </p:spTree>
    <p:extLst>
      <p:ext uri="{BB962C8B-B14F-4D97-AF65-F5344CB8AC3E}">
        <p14:creationId xmlns:p14="http://schemas.microsoft.com/office/powerpoint/2010/main" val="12789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사용자 지정 2">
      <a:majorFont>
        <a:latin typeface="마루 부리 조금굵은"/>
        <a:ea typeface="마루 부리 조금굵은"/>
        <a:cs typeface=""/>
      </a:majorFont>
      <a:minorFont>
        <a:latin typeface="마루 부리 중간"/>
        <a:ea typeface="마루 부리 가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bg1"/>
          </a:solidFill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1104</Words>
  <Application>Microsoft Office PowerPoint</Application>
  <PresentationFormat>와이드스크린</PresentationFormat>
  <Paragraphs>436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마루 부리 가는</vt:lpstr>
      <vt:lpstr>마루 부리 굵은</vt:lpstr>
      <vt:lpstr>마루 부리 조금굵은</vt:lpstr>
      <vt:lpstr>마루 부리 중간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신 세인</cp:lastModifiedBy>
  <cp:revision>78</cp:revision>
  <dcterms:created xsi:type="dcterms:W3CDTF">2020-11-18T01:48:02Z</dcterms:created>
  <dcterms:modified xsi:type="dcterms:W3CDTF">2021-11-27T11:38:46Z</dcterms:modified>
</cp:coreProperties>
</file>